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09" r:id="rId2"/>
    <p:sldId id="292" r:id="rId3"/>
    <p:sldId id="290" r:id="rId4"/>
    <p:sldId id="30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4" r:id="rId13"/>
    <p:sldId id="310" r:id="rId14"/>
    <p:sldId id="295" r:id="rId15"/>
    <p:sldId id="267" r:id="rId16"/>
    <p:sldId id="308" r:id="rId17"/>
    <p:sldId id="307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FF0000"/>
    <a:srgbClr val="CC33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12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2A4EF-90FA-4C0E-A958-4B13ED348D7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EC41D16D-1452-4E93-9210-86970509AFA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sz="4000" b="1" dirty="0" smtClean="0"/>
            <a:t>Anaemia</a:t>
          </a:r>
          <a:endParaRPr lang="ar-EG" sz="4000" b="1" dirty="0"/>
        </a:p>
      </dgm:t>
    </dgm:pt>
    <dgm:pt modelId="{1BB7B9DE-8547-4150-B006-5A9CBB7B2924}" type="parTrans" cxnId="{EBAFC4B8-F084-4CFC-A04D-4D9F7E15575D}">
      <dgm:prSet/>
      <dgm:spPr/>
      <dgm:t>
        <a:bodyPr/>
        <a:lstStyle/>
        <a:p>
          <a:pPr rtl="1"/>
          <a:endParaRPr lang="ar-EG"/>
        </a:p>
      </dgm:t>
    </dgm:pt>
    <dgm:pt modelId="{B3B047DE-4FE1-49C2-84D9-A4C44BAD0262}" type="sibTrans" cxnId="{EBAFC4B8-F084-4CFC-A04D-4D9F7E15575D}">
      <dgm:prSet/>
      <dgm:spPr/>
      <dgm:t>
        <a:bodyPr/>
        <a:lstStyle/>
        <a:p>
          <a:pPr rtl="1"/>
          <a:endParaRPr lang="ar-EG"/>
        </a:p>
      </dgm:t>
    </dgm:pt>
    <dgm:pt modelId="{8B58B122-FB9B-4F05-AD7E-0B6C80C91A08}" type="pres">
      <dgm:prSet presAssocID="{7F52A4EF-90FA-4C0E-A958-4B13ED348D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4E8328E7-A84E-4168-B441-E72302562CC3}" type="pres">
      <dgm:prSet presAssocID="{EC41D16D-1452-4E93-9210-86970509AFA5}" presName="circle1" presStyleLbl="node1" presStyleIdx="0" presStyleCnt="1"/>
      <dgm:spPr/>
    </dgm:pt>
    <dgm:pt modelId="{5AF015BD-14A4-4210-8FD4-BC04AB32188E}" type="pres">
      <dgm:prSet presAssocID="{EC41D16D-1452-4E93-9210-86970509AFA5}" presName="space" presStyleCnt="0"/>
      <dgm:spPr/>
    </dgm:pt>
    <dgm:pt modelId="{FB13ED44-3DC9-4275-A748-0E0A87178A44}" type="pres">
      <dgm:prSet presAssocID="{EC41D16D-1452-4E93-9210-86970509AFA5}" presName="rect1" presStyleLbl="alignAcc1" presStyleIdx="0" presStyleCnt="1"/>
      <dgm:spPr/>
      <dgm:t>
        <a:bodyPr/>
        <a:lstStyle/>
        <a:p>
          <a:pPr rtl="1"/>
          <a:endParaRPr lang="ar-EG"/>
        </a:p>
      </dgm:t>
    </dgm:pt>
    <dgm:pt modelId="{C7BFBEF3-D76C-4A08-9AEA-412B7FA31374}" type="pres">
      <dgm:prSet presAssocID="{EC41D16D-1452-4E93-9210-86970509AFA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9740ADAC-FBDF-420A-867D-72B0561B7EA6}" type="presOf" srcId="{EC41D16D-1452-4E93-9210-86970509AFA5}" destId="{FB13ED44-3DC9-4275-A748-0E0A87178A44}" srcOrd="0" destOrd="0" presId="urn:microsoft.com/office/officeart/2005/8/layout/target3"/>
    <dgm:cxn modelId="{ABEA51D7-2C62-45ED-B2EC-87B83A7E2C44}" type="presOf" srcId="{EC41D16D-1452-4E93-9210-86970509AFA5}" destId="{C7BFBEF3-D76C-4A08-9AEA-412B7FA31374}" srcOrd="1" destOrd="0" presId="urn:microsoft.com/office/officeart/2005/8/layout/target3"/>
    <dgm:cxn modelId="{C7ECA762-1B12-49F5-B675-F7E478BC463E}" type="presOf" srcId="{7F52A4EF-90FA-4C0E-A958-4B13ED348D7C}" destId="{8B58B122-FB9B-4F05-AD7E-0B6C80C91A08}" srcOrd="0" destOrd="0" presId="urn:microsoft.com/office/officeart/2005/8/layout/target3"/>
    <dgm:cxn modelId="{EBAFC4B8-F084-4CFC-A04D-4D9F7E15575D}" srcId="{7F52A4EF-90FA-4C0E-A958-4B13ED348D7C}" destId="{EC41D16D-1452-4E93-9210-86970509AFA5}" srcOrd="0" destOrd="0" parTransId="{1BB7B9DE-8547-4150-B006-5A9CBB7B2924}" sibTransId="{B3B047DE-4FE1-49C2-84D9-A4C44BAD0262}"/>
    <dgm:cxn modelId="{54623033-0136-4006-A513-F4F17517D2AF}" type="presParOf" srcId="{8B58B122-FB9B-4F05-AD7E-0B6C80C91A08}" destId="{4E8328E7-A84E-4168-B441-E72302562CC3}" srcOrd="0" destOrd="0" presId="urn:microsoft.com/office/officeart/2005/8/layout/target3"/>
    <dgm:cxn modelId="{65AA5DD8-6360-41CC-A678-1CA934C247E3}" type="presParOf" srcId="{8B58B122-FB9B-4F05-AD7E-0B6C80C91A08}" destId="{5AF015BD-14A4-4210-8FD4-BC04AB32188E}" srcOrd="1" destOrd="0" presId="urn:microsoft.com/office/officeart/2005/8/layout/target3"/>
    <dgm:cxn modelId="{F9FC4087-879F-4CB8-AE75-D0C133CD54C3}" type="presParOf" srcId="{8B58B122-FB9B-4F05-AD7E-0B6C80C91A08}" destId="{FB13ED44-3DC9-4275-A748-0E0A87178A44}" srcOrd="2" destOrd="0" presId="urn:microsoft.com/office/officeart/2005/8/layout/target3"/>
    <dgm:cxn modelId="{EFF96737-60CB-4404-AD0F-C87FF2485266}" type="presParOf" srcId="{8B58B122-FB9B-4F05-AD7E-0B6C80C91A08}" destId="{C7BFBEF3-D76C-4A08-9AEA-412B7FA3137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7CB23-8FE8-43B3-849A-D1892011F96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4F5746F-BAD3-4A37-A7CA-03198D8BD3A3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/>
          <a:r>
            <a:rPr lang="en-US" b="1" dirty="0" smtClean="0"/>
            <a:t>Parasites causing anaemia</a:t>
          </a:r>
          <a:endParaRPr lang="ar-EG" b="1" dirty="0"/>
        </a:p>
      </dgm:t>
    </dgm:pt>
    <dgm:pt modelId="{AE929192-FA0B-44FB-BC52-AB96CF436D72}" type="parTrans" cxnId="{DBF0071B-7BA2-438C-9F76-4B640674133C}">
      <dgm:prSet/>
      <dgm:spPr/>
      <dgm:t>
        <a:bodyPr/>
        <a:lstStyle/>
        <a:p>
          <a:pPr rtl="1"/>
          <a:endParaRPr lang="ar-EG"/>
        </a:p>
      </dgm:t>
    </dgm:pt>
    <dgm:pt modelId="{BA29E5B2-7EC7-469F-A86D-BB52B6FC0B69}" type="sibTrans" cxnId="{DBF0071B-7BA2-438C-9F76-4B640674133C}">
      <dgm:prSet/>
      <dgm:spPr/>
      <dgm:t>
        <a:bodyPr/>
        <a:lstStyle/>
        <a:p>
          <a:pPr rtl="1"/>
          <a:endParaRPr lang="ar-EG"/>
        </a:p>
      </dgm:t>
    </dgm:pt>
    <dgm:pt modelId="{B3CE92D3-0B55-4E1B-87C1-A81D5EFF68DB}" type="pres">
      <dgm:prSet presAssocID="{6F87CB23-8FE8-43B3-849A-D1892011F96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9FE1A2B2-4458-4F58-8DE4-C4B8A7E1C1F7}" type="pres">
      <dgm:prSet presAssocID="{34F5746F-BAD3-4A37-A7CA-03198D8BD3A3}" presName="circle1" presStyleLbl="node1" presStyleIdx="0" presStyleCnt="1"/>
      <dgm:spPr/>
    </dgm:pt>
    <dgm:pt modelId="{1668815A-A641-4CAE-AD51-6B11EE5D846C}" type="pres">
      <dgm:prSet presAssocID="{34F5746F-BAD3-4A37-A7CA-03198D8BD3A3}" presName="space" presStyleCnt="0"/>
      <dgm:spPr/>
    </dgm:pt>
    <dgm:pt modelId="{3BDFCCB9-371C-49DC-BFB7-62637BF061A9}" type="pres">
      <dgm:prSet presAssocID="{34F5746F-BAD3-4A37-A7CA-03198D8BD3A3}" presName="rect1" presStyleLbl="alignAcc1" presStyleIdx="0" presStyleCnt="1" custLinFactNeighborX="383" custLinFactNeighborY="-10367"/>
      <dgm:spPr/>
      <dgm:t>
        <a:bodyPr/>
        <a:lstStyle/>
        <a:p>
          <a:pPr rtl="1"/>
          <a:endParaRPr lang="ar-EG"/>
        </a:p>
      </dgm:t>
    </dgm:pt>
    <dgm:pt modelId="{E3B38126-EDC5-4A11-8F7E-08A2C6E87369}" type="pres">
      <dgm:prSet presAssocID="{34F5746F-BAD3-4A37-A7CA-03198D8BD3A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8FBCE2C-B3D9-4229-AFFB-44EE49A09841}" type="presOf" srcId="{34F5746F-BAD3-4A37-A7CA-03198D8BD3A3}" destId="{E3B38126-EDC5-4A11-8F7E-08A2C6E87369}" srcOrd="1" destOrd="0" presId="urn:microsoft.com/office/officeart/2005/8/layout/target3"/>
    <dgm:cxn modelId="{DBF0071B-7BA2-438C-9F76-4B640674133C}" srcId="{6F87CB23-8FE8-43B3-849A-D1892011F96A}" destId="{34F5746F-BAD3-4A37-A7CA-03198D8BD3A3}" srcOrd="0" destOrd="0" parTransId="{AE929192-FA0B-44FB-BC52-AB96CF436D72}" sibTransId="{BA29E5B2-7EC7-469F-A86D-BB52B6FC0B69}"/>
    <dgm:cxn modelId="{19D2A6DD-0D4A-41D5-8C6B-DD493EA4EEA6}" type="presOf" srcId="{34F5746F-BAD3-4A37-A7CA-03198D8BD3A3}" destId="{3BDFCCB9-371C-49DC-BFB7-62637BF061A9}" srcOrd="0" destOrd="0" presId="urn:microsoft.com/office/officeart/2005/8/layout/target3"/>
    <dgm:cxn modelId="{C18608E0-912D-499A-B662-F54A40507E7E}" type="presOf" srcId="{6F87CB23-8FE8-43B3-849A-D1892011F96A}" destId="{B3CE92D3-0B55-4E1B-87C1-A81D5EFF68DB}" srcOrd="0" destOrd="0" presId="urn:microsoft.com/office/officeart/2005/8/layout/target3"/>
    <dgm:cxn modelId="{73C7B384-9C30-41AD-9B0D-64F7EF84D643}" type="presParOf" srcId="{B3CE92D3-0B55-4E1B-87C1-A81D5EFF68DB}" destId="{9FE1A2B2-4458-4F58-8DE4-C4B8A7E1C1F7}" srcOrd="0" destOrd="0" presId="urn:microsoft.com/office/officeart/2005/8/layout/target3"/>
    <dgm:cxn modelId="{F6CBC61E-7EF8-43AB-A398-3385259256C2}" type="presParOf" srcId="{B3CE92D3-0B55-4E1B-87C1-A81D5EFF68DB}" destId="{1668815A-A641-4CAE-AD51-6B11EE5D846C}" srcOrd="1" destOrd="0" presId="urn:microsoft.com/office/officeart/2005/8/layout/target3"/>
    <dgm:cxn modelId="{8CF1D62C-94CA-48E7-9463-2BBCA55DB887}" type="presParOf" srcId="{B3CE92D3-0B55-4E1B-87C1-A81D5EFF68DB}" destId="{3BDFCCB9-371C-49DC-BFB7-62637BF061A9}" srcOrd="2" destOrd="0" presId="urn:microsoft.com/office/officeart/2005/8/layout/target3"/>
    <dgm:cxn modelId="{B307C38F-85B6-4E67-BFC8-481DED8BA8B9}" type="presParOf" srcId="{B3CE92D3-0B55-4E1B-87C1-A81D5EFF68DB}" destId="{E3B38126-EDC5-4A11-8F7E-08A2C6E8736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8328E7-A84E-4168-B441-E72302562CC3}">
      <dsp:nvSpPr>
        <dsp:cNvPr id="0" name=""/>
        <dsp:cNvSpPr/>
      </dsp:nvSpPr>
      <dsp:spPr>
        <a:xfrm>
          <a:off x="0" y="0"/>
          <a:ext cx="533400" cy="53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3ED44-3DC9-4275-A748-0E0A87178A44}">
      <dsp:nvSpPr>
        <dsp:cNvPr id="0" name=""/>
        <dsp:cNvSpPr/>
      </dsp:nvSpPr>
      <dsp:spPr>
        <a:xfrm>
          <a:off x="266700" y="0"/>
          <a:ext cx="2324100" cy="53340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Anaemia</a:t>
          </a:r>
          <a:endParaRPr lang="ar-EG" sz="4000" b="1" kern="1200" dirty="0"/>
        </a:p>
      </dsp:txBody>
      <dsp:txXfrm>
        <a:off x="266700" y="0"/>
        <a:ext cx="2324100" cy="533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1A2B2-4458-4F58-8DE4-C4B8A7E1C1F7}">
      <dsp:nvSpPr>
        <dsp:cNvPr id="0" name=""/>
        <dsp:cNvSpPr/>
      </dsp:nvSpPr>
      <dsp:spPr>
        <a:xfrm>
          <a:off x="0" y="0"/>
          <a:ext cx="1470025" cy="1470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FCCB9-371C-49DC-BFB7-62637BF061A9}">
      <dsp:nvSpPr>
        <dsp:cNvPr id="0" name=""/>
        <dsp:cNvSpPr/>
      </dsp:nvSpPr>
      <dsp:spPr>
        <a:xfrm>
          <a:off x="735012" y="0"/>
          <a:ext cx="6351587" cy="147002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Parasites causing anaemia</a:t>
          </a:r>
          <a:endParaRPr lang="ar-EG" sz="4300" b="1" kern="1200" dirty="0"/>
        </a:p>
      </dsp:txBody>
      <dsp:txXfrm>
        <a:off x="735012" y="0"/>
        <a:ext cx="6351587" cy="1470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0BE8D0-A7C2-46FA-8BE2-D0664834C89F}" type="datetimeFigureOut">
              <a:rPr lang="ar-EG" smtClean="0"/>
              <a:pPr/>
              <a:t>18/05/1436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0E2F33-ED3A-4BD2-B6B4-82C5607568B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352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55955-52CD-4D42-B668-ADC6C9CD0489}" type="slidenum">
              <a:rPr lang="ar-SA"/>
              <a:pPr/>
              <a:t>11</a:t>
            </a:fld>
            <a:endParaRPr lang="en-US"/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30D9768D-3EBE-4061-A757-E79C5EB2C775}" type="slidenum">
              <a:rPr lang="ar-SA" sz="1200">
                <a:latin typeface="Calibri" pitchFamily="34" charset="0"/>
              </a:rPr>
              <a:pPr rtl="0"/>
              <a:t>11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66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0782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21669-EF93-430A-B1DD-5699F8CE38F5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3605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23C46-DD2F-42A7-89D7-E76ACE67E3AA}" type="slidenum">
              <a:rPr lang="ar-SA"/>
              <a:pPr/>
              <a:t>15</a:t>
            </a:fld>
            <a:endParaRPr lang="en-US"/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F598BE20-163D-4074-BCE7-02581C4C5A73}" type="slidenum">
              <a:rPr lang="ar-SA" sz="1200">
                <a:latin typeface="Calibri" pitchFamily="34" charset="0"/>
              </a:rPr>
              <a:pPr rtl="0"/>
              <a:t>15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02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19094-F2E8-4E7A-BF01-04D022D90F4E}" type="slidenum">
              <a:rPr lang="ar-SA"/>
              <a:pPr/>
              <a:t>18</a:t>
            </a:fld>
            <a:endParaRPr lang="en-US"/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ct val="0"/>
              </a:spcBef>
            </a:pPr>
            <a:r>
              <a:rPr lang="en-US" dirty="0" smtClean="0"/>
              <a:t>Occult blood can be detected by strip test or </a:t>
            </a:r>
            <a:r>
              <a:rPr lang="en-US" smtClean="0"/>
              <a:t>rapid test</a:t>
            </a:r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36DBC35E-97DE-4B03-9081-713C9EB80545}" type="slidenum">
              <a:rPr lang="ar-SA" sz="1200">
                <a:latin typeface="Calibri" pitchFamily="34" charset="0"/>
              </a:rPr>
              <a:pPr rtl="0"/>
              <a:t>18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81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24B43-18AA-458D-9834-3234949C1B19}" type="slidenum">
              <a:rPr lang="ar-SA"/>
              <a:pPr/>
              <a:t>19</a:t>
            </a:fld>
            <a:endParaRPr lang="en-US"/>
          </a:p>
        </p:txBody>
      </p:sp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C192409B-41F1-424E-8997-2F3D1918D807}" type="slidenum">
              <a:rPr lang="ar-SA" sz="1200">
                <a:latin typeface="Calibri" pitchFamily="34" charset="0"/>
              </a:rPr>
              <a:pPr rtl="0"/>
              <a:t>19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913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E6095-12E4-4A8F-8CF0-9DD7D6539B64}" type="slidenum">
              <a:rPr lang="ar-SA"/>
              <a:pPr/>
              <a:t>20</a:t>
            </a:fld>
            <a:endParaRPr lang="en-US"/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44D96200-F226-440F-A47B-D3E9A97782C4}" type="slidenum">
              <a:rPr lang="ar-SA" sz="1200">
                <a:latin typeface="Calibri" pitchFamily="34" charset="0"/>
              </a:rPr>
              <a:pPr rtl="0"/>
              <a:t>20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54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eg/imgres?imgurl=http://media.lonelyplanet.com/lpimg/27342/27342-19/preview.jpg&amp;imgrefurl=http://www.lonelyplanetimages.com/images/581525&amp;usg=__0soO93FcsSXm2IzD2AiqiupgxhU=&amp;h=398&amp;w=600&amp;sz=70&amp;hl=en&amp;start=22&amp;tbnid=-HuKPeVNuh4sFM:&amp;tbnh=90&amp;tbnw=135&amp;prev=/images?q=farmer+handling+mud&amp;gbv=2&amp;ndsp=18&amp;hl=en&amp;sa=N&amp;start=1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ages.google.com.eg/imgres?imgurl=http://di1.shopping.com/images1/pi/b0/03/34/31166171-300x300-0-0_Georgia_Boot_Georgia_Men_s_Mud_Dog_Farm_Ranch_11_S.jpg&amp;imgrefurl=http://www.shopping.com/xPO-Georgia_Boot_Georgia_Men_s_Mud_Dog_Farm_Ranch_11_Steel_Toe_Rubber_And_Leather_Pull_On_Boots&amp;usg=__qtzXdS_B4KWqdMxfvpUOUpRB1gI=&amp;h=300&amp;w=300&amp;sz=12&amp;hl=en&amp;start=16&amp;tbnid=zUzyWs1yj9F8tM:&amp;tbnh=116&amp;tbnw=116&amp;prev=/images?q=farmer+handling+mud&amp;gbv=2&amp;hl=en&amp;sa=G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85813" y="1285875"/>
            <a:ext cx="7572375" cy="4524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 eaLnBrk="0" hangingPunct="0">
              <a:defRPr/>
            </a:pPr>
            <a:r>
              <a:rPr lang="en-US" sz="2400" dirty="0">
                <a:latin typeface="Times New Roman" pitchFamily="18" charset="0"/>
              </a:rPr>
              <a:t>1- Students become able to identify different parasites causing anaemia.</a:t>
            </a:r>
            <a:endParaRPr lang="en-US" sz="2400" dirty="0"/>
          </a:p>
          <a:p>
            <a:pPr algn="justLow" rtl="0" eaLnBrk="0" hangingPunct="0">
              <a:defRPr/>
            </a:pPr>
            <a:r>
              <a:rPr lang="en-US" sz="2400" dirty="0">
                <a:latin typeface="Times New Roman" pitchFamily="18" charset="0"/>
              </a:rPr>
              <a:t>2- Able to differentiate between parasitic causes and other causes of anaemia.</a:t>
            </a:r>
            <a:endParaRPr lang="en-US" sz="2400" dirty="0"/>
          </a:p>
          <a:p>
            <a:pPr algn="justLow" rtl="0" eaLnBrk="0" hangingPunct="0">
              <a:defRPr/>
            </a:pPr>
            <a:r>
              <a:rPr lang="en-US" sz="2400" dirty="0">
                <a:latin typeface="Times New Roman" pitchFamily="18" charset="0"/>
              </a:rPr>
              <a:t>3- Know the main symptoms and history items help suspecting a parasitic cause.</a:t>
            </a:r>
            <a:endParaRPr lang="en-US" sz="2400" dirty="0"/>
          </a:p>
          <a:p>
            <a:pPr algn="justLow" rtl="0" eaLnBrk="0" hangingPunct="0">
              <a:defRPr/>
            </a:pPr>
            <a:r>
              <a:rPr lang="en-US" sz="2400" dirty="0">
                <a:latin typeface="Times New Roman" pitchFamily="18" charset="0"/>
              </a:rPr>
              <a:t>4- Identify type of anaemia associated with each parasite.</a:t>
            </a:r>
            <a:endParaRPr lang="en-US" sz="2400" dirty="0"/>
          </a:p>
          <a:p>
            <a:pPr algn="justLow" rtl="0" eaLnBrk="0" hangingPunct="0">
              <a:defRPr/>
            </a:pPr>
            <a:r>
              <a:rPr lang="en-US" sz="2400" dirty="0">
                <a:latin typeface="Times New Roman" pitchFamily="18" charset="0"/>
              </a:rPr>
              <a:t>5- Describe the life cycle of </a:t>
            </a:r>
            <a:r>
              <a:rPr lang="en-US" sz="2400" dirty="0" smtClean="0">
                <a:latin typeface="Times New Roman" pitchFamily="18" charset="0"/>
              </a:rPr>
              <a:t>the causing parasites.</a:t>
            </a:r>
            <a:endParaRPr lang="en-US" sz="2400" dirty="0"/>
          </a:p>
          <a:p>
            <a:pPr algn="justLow" rtl="0" eaLnBrk="0" hangingPunct="0">
              <a:defRPr/>
            </a:pPr>
            <a:r>
              <a:rPr lang="en-US" sz="2400" dirty="0">
                <a:latin typeface="Times New Roman" pitchFamily="18" charset="0"/>
              </a:rPr>
              <a:t>6- Be aware of the world epidemiologic distribution of </a:t>
            </a:r>
            <a:r>
              <a:rPr lang="en-US" sz="2400" dirty="0" smtClean="0">
                <a:latin typeface="Times New Roman" pitchFamily="18" charset="0"/>
              </a:rPr>
              <a:t>[hook worms, malaria </a:t>
            </a:r>
            <a:r>
              <a:rPr lang="en-US" sz="2400" dirty="0">
                <a:latin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</a:rPr>
              <a:t>Babesia] </a:t>
            </a:r>
            <a:r>
              <a:rPr lang="en-US" sz="2400" dirty="0">
                <a:latin typeface="Times New Roman" pitchFamily="18" charset="0"/>
              </a:rPr>
              <a:t>blood </a:t>
            </a:r>
            <a:r>
              <a:rPr lang="en-US" sz="2400" dirty="0" smtClean="0">
                <a:latin typeface="Times New Roman" pitchFamily="18" charset="0"/>
              </a:rPr>
              <a:t>parasites.</a:t>
            </a:r>
            <a:endParaRPr lang="en-US" sz="2400" dirty="0"/>
          </a:p>
          <a:p>
            <a:pPr algn="justLow" rtl="0" eaLnBrk="0" hangingPunct="0">
              <a:defRPr/>
            </a:pPr>
            <a:r>
              <a:rPr lang="en-US" sz="2400" dirty="0">
                <a:latin typeface="Times New Roman" pitchFamily="18" charset="0"/>
              </a:rPr>
              <a:t>7- Decide and apply the appropriate method(s) for the diagnosis of parasites causing anaemia.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57313" y="357188"/>
            <a:ext cx="6500812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Objectives of Parasites causing anaemia: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"/>
            <a:ext cx="3276600" cy="68579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Morphology </a:t>
            </a:r>
            <a:endParaRPr lang="en-US" sz="3600" b="1" i="1" dirty="0">
              <a:solidFill>
                <a:srgbClr val="3333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838200"/>
            <a:ext cx="5715000" cy="3200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Filariform larva</a:t>
            </a:r>
          </a:p>
          <a:p>
            <a:pPr algn="l" rtl="0">
              <a:buNone/>
            </a:pPr>
            <a:endParaRPr lang="en-US" sz="1600" b="1" dirty="0" smtClean="0">
              <a:solidFill>
                <a:srgbClr val="00B0F0"/>
              </a:solidFill>
              <a:latin typeface="+mj-lt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is the infective stage:</a:t>
            </a:r>
          </a:p>
          <a:p>
            <a:pPr algn="l" rtl="0">
              <a:buNone/>
            </a:pPr>
            <a:endParaRPr lang="en-US" sz="1000" dirty="0">
              <a:latin typeface="+mj-lt"/>
              <a:cs typeface="Times New Roman" pitchFamily="18" charset="0"/>
            </a:endParaRPr>
          </a:p>
          <a:p>
            <a:pPr algn="l" rtl="0"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About 0.7 mm in length.</a:t>
            </a:r>
          </a:p>
          <a:p>
            <a:pPr algn="l" rtl="0"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dirty="0">
                <a:latin typeface="+mj-lt"/>
                <a:cs typeface="Times New Roman" pitchFamily="18" charset="0"/>
              </a:rPr>
              <a:t>Cylindrical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esophagus </a:t>
            </a:r>
          </a:p>
          <a:p>
            <a:pPr algn="l" rtl="0"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     (</a:t>
            </a:r>
            <a:r>
              <a:rPr lang="en-US" sz="2800" dirty="0">
                <a:latin typeface="+mj-lt"/>
                <a:cs typeface="Times New Roman" pitchFamily="18" charset="0"/>
              </a:rPr>
              <a:t>1/4 body length).</a:t>
            </a:r>
          </a:p>
          <a:p>
            <a:pPr algn="l" rtl="0"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Sheathed.</a:t>
            </a:r>
          </a:p>
          <a:p>
            <a:pPr algn="l" rtl="0"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With </a:t>
            </a:r>
            <a:r>
              <a:rPr lang="en-US" sz="2800" dirty="0">
                <a:latin typeface="+mj-lt"/>
                <a:cs typeface="Times New Roman" pitchFamily="18" charset="0"/>
              </a:rPr>
              <a:t>sharply pointed tail.</a:t>
            </a:r>
          </a:p>
        </p:txBody>
      </p:sp>
      <p:pic>
        <p:nvPicPr>
          <p:cNvPr id="9" name="Picture 4" descr="filariform-comparison-hookworm-strongyloides"/>
          <p:cNvPicPr>
            <a:picLocks noChangeAspect="1" noChangeArrowheads="1"/>
          </p:cNvPicPr>
          <p:nvPr/>
        </p:nvPicPr>
        <p:blipFill>
          <a:blip r:embed="rId2" cstate="print"/>
          <a:srcRect r="52632"/>
          <a:stretch>
            <a:fillRect/>
          </a:stretch>
        </p:blipFill>
        <p:spPr bwMode="auto">
          <a:xfrm>
            <a:off x="2819400" y="4343400"/>
            <a:ext cx="2895600" cy="19940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9" descr="ancylostoma larva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>
          <a:xfrm rot="5400000">
            <a:off x="5143500" y="3086100"/>
            <a:ext cx="5257800" cy="1066800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4724400" y="1752600"/>
            <a:ext cx="3352800" cy="914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3505200"/>
            <a:ext cx="4648200" cy="838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3962400"/>
            <a:ext cx="3733800" cy="2057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685800"/>
            <a:ext cx="7162800" cy="7159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Tropism of 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filariform Larvae</a:t>
            </a:r>
            <a:endParaRPr lang="en-US" sz="3600" b="1" dirty="0">
              <a:solidFill>
                <a:srgbClr val="3333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5029200" cy="3886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Positive Thermotropism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Positive Histotropism</a:t>
            </a:r>
            <a:r>
              <a:rPr lang="en-US" dirty="0"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Positive </a:t>
            </a:r>
            <a:r>
              <a:rPr lang="en-US" b="1" dirty="0" err="1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Hygrotropism</a:t>
            </a:r>
            <a:r>
              <a:rPr lang="en-US" dirty="0" smtClean="0">
                <a:latin typeface="+mj-lt"/>
                <a:cs typeface="Times New Roman" pitchFamily="18" charset="0"/>
              </a:rPr>
              <a:t>.</a:t>
            </a:r>
            <a:endParaRPr lang="en-US" dirty="0">
              <a:latin typeface="+mj-lt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Positive </a:t>
            </a:r>
            <a:r>
              <a:rPr lang="en-US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Phototropism</a:t>
            </a:r>
            <a:r>
              <a:rPr lang="en-US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Positive </a:t>
            </a:r>
            <a:r>
              <a:rPr lang="en-US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Chemotropism</a:t>
            </a:r>
            <a:r>
              <a:rPr lang="en-US" dirty="0" smtClean="0"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Negative Geotropism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073588" y="2261347"/>
            <a:ext cx="3048000" cy="19050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Filariform larva is attracted to man  by </a:t>
            </a:r>
            <a:endParaRPr lang="ar-EG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flipH="1">
            <a:off x="5181600" y="2185147"/>
            <a:ext cx="762000" cy="2057400"/>
          </a:xfrm>
          <a:prstGeom prst="leftBr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457200" y="57150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cs typeface="+mj-cs"/>
              </a:rPr>
              <a:t>the turning of all or part of an organism in a particular direction in response to an external stimulus</a:t>
            </a:r>
            <a:endParaRPr lang="ar-SA" sz="24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09601" y="188913"/>
            <a:ext cx="7924800" cy="50323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Life Cycle of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Ancylostoma duodenale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" name="Picture 9" descr="H"/>
          <p:cNvPicPr>
            <a:picLocks noChangeAspect="1" noChangeArrowheads="1"/>
          </p:cNvPicPr>
          <p:nvPr/>
        </p:nvPicPr>
        <p:blipFill>
          <a:blip r:embed="rId3" cstate="print">
            <a:lum bright="-18000" contrast="54000"/>
          </a:blip>
          <a:srcRect/>
          <a:stretch>
            <a:fillRect/>
          </a:stretch>
        </p:blipFill>
        <p:spPr>
          <a:xfrm>
            <a:off x="6011863" y="692151"/>
            <a:ext cx="2987675" cy="4879990"/>
          </a:xfrm>
          <a:prstGeom prst="rect">
            <a:avLst/>
          </a:prstGeom>
        </p:spPr>
      </p:pic>
      <p:sp>
        <p:nvSpPr>
          <p:cNvPr id="5" name="Freeform 10"/>
          <p:cNvSpPr>
            <a:spLocks/>
          </p:cNvSpPr>
          <p:nvPr/>
        </p:nvSpPr>
        <p:spPr bwMode="auto">
          <a:xfrm>
            <a:off x="7164388" y="4941888"/>
            <a:ext cx="144462" cy="71437"/>
          </a:xfrm>
          <a:custGeom>
            <a:avLst/>
            <a:gdLst>
              <a:gd name="T0" fmla="*/ 0 w 91"/>
              <a:gd name="T1" fmla="*/ 0 h 45"/>
              <a:gd name="T2" fmla="*/ 2147483647 w 91"/>
              <a:gd name="T3" fmla="*/ 2147483647 h 45"/>
              <a:gd name="T4" fmla="*/ 0 60000 65536"/>
              <a:gd name="T5" fmla="*/ 0 60000 65536"/>
              <a:gd name="T6" fmla="*/ 0 w 91"/>
              <a:gd name="T7" fmla="*/ 0 h 45"/>
              <a:gd name="T8" fmla="*/ 91 w 91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">
                <a:moveTo>
                  <a:pt x="0" y="0"/>
                </a:moveTo>
                <a:cubicBezTo>
                  <a:pt x="38" y="22"/>
                  <a:pt x="76" y="45"/>
                  <a:pt x="91" y="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7812088" y="5229225"/>
            <a:ext cx="144462" cy="71438"/>
          </a:xfrm>
          <a:custGeom>
            <a:avLst/>
            <a:gdLst>
              <a:gd name="T0" fmla="*/ 0 w 91"/>
              <a:gd name="T1" fmla="*/ 0 h 45"/>
              <a:gd name="T2" fmla="*/ 2147483647 w 91"/>
              <a:gd name="T3" fmla="*/ 2147483647 h 45"/>
              <a:gd name="T4" fmla="*/ 0 60000 65536"/>
              <a:gd name="T5" fmla="*/ 0 60000 65536"/>
              <a:gd name="T6" fmla="*/ 0 w 91"/>
              <a:gd name="T7" fmla="*/ 0 h 45"/>
              <a:gd name="T8" fmla="*/ 91 w 91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">
                <a:moveTo>
                  <a:pt x="0" y="0"/>
                </a:moveTo>
                <a:cubicBezTo>
                  <a:pt x="38" y="22"/>
                  <a:pt x="76" y="45"/>
                  <a:pt x="91" y="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7596188" y="5084763"/>
            <a:ext cx="144462" cy="71437"/>
          </a:xfrm>
          <a:custGeom>
            <a:avLst/>
            <a:gdLst>
              <a:gd name="T0" fmla="*/ 0 w 91"/>
              <a:gd name="T1" fmla="*/ 0 h 45"/>
              <a:gd name="T2" fmla="*/ 2147483647 w 91"/>
              <a:gd name="T3" fmla="*/ 2147483647 h 45"/>
              <a:gd name="T4" fmla="*/ 0 60000 65536"/>
              <a:gd name="T5" fmla="*/ 0 60000 65536"/>
              <a:gd name="T6" fmla="*/ 0 w 91"/>
              <a:gd name="T7" fmla="*/ 0 h 45"/>
              <a:gd name="T8" fmla="*/ 91 w 91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">
                <a:moveTo>
                  <a:pt x="0" y="0"/>
                </a:moveTo>
                <a:cubicBezTo>
                  <a:pt x="38" y="22"/>
                  <a:pt x="76" y="45"/>
                  <a:pt x="91" y="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7740650" y="5084763"/>
            <a:ext cx="144463" cy="71437"/>
          </a:xfrm>
          <a:custGeom>
            <a:avLst/>
            <a:gdLst>
              <a:gd name="T0" fmla="*/ 0 w 91"/>
              <a:gd name="T1" fmla="*/ 0 h 45"/>
              <a:gd name="T2" fmla="*/ 2147483647 w 91"/>
              <a:gd name="T3" fmla="*/ 2147483647 h 45"/>
              <a:gd name="T4" fmla="*/ 0 60000 65536"/>
              <a:gd name="T5" fmla="*/ 0 60000 65536"/>
              <a:gd name="T6" fmla="*/ 0 w 91"/>
              <a:gd name="T7" fmla="*/ 0 h 45"/>
              <a:gd name="T8" fmla="*/ 91 w 91"/>
              <a:gd name="T9" fmla="*/ 45 h 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5">
                <a:moveTo>
                  <a:pt x="0" y="0"/>
                </a:moveTo>
                <a:cubicBezTo>
                  <a:pt x="38" y="22"/>
                  <a:pt x="76" y="45"/>
                  <a:pt x="91" y="4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0" name="Picture 16" descr="Ancylostoma egg"/>
          <p:cNvPicPr>
            <a:picLocks noChangeAspect="1" noChangeArrowheads="1"/>
          </p:cNvPicPr>
          <p:nvPr/>
        </p:nvPicPr>
        <p:blipFill>
          <a:blip r:embed="rId4" cstate="print">
            <a:lum bright="-42000" contrast="72000"/>
          </a:blip>
          <a:srcRect/>
          <a:stretch>
            <a:fillRect/>
          </a:stretch>
        </p:blipFill>
        <p:spPr>
          <a:xfrm>
            <a:off x="7715272" y="5715016"/>
            <a:ext cx="381000" cy="576262"/>
          </a:xfrm>
          <a:prstGeom prst="rect">
            <a:avLst/>
          </a:prstGeom>
        </p:spPr>
      </p:pic>
      <p:pic>
        <p:nvPicPr>
          <p:cNvPr id="11" name="Picture 17" descr="larva inside egg"/>
          <p:cNvPicPr>
            <a:picLocks noChangeAspect="1" noChangeArrowheads="1"/>
          </p:cNvPicPr>
          <p:nvPr/>
        </p:nvPicPr>
        <p:blipFill>
          <a:blip r:embed="rId5" cstate="print">
            <a:lum bright="-30000" contrast="66000"/>
          </a:blip>
          <a:srcRect/>
          <a:stretch>
            <a:fillRect/>
          </a:stretch>
        </p:blipFill>
        <p:spPr>
          <a:xfrm>
            <a:off x="4038600" y="5638800"/>
            <a:ext cx="609600" cy="974912"/>
          </a:xfrm>
          <a:prstGeom prst="rect">
            <a:avLst/>
          </a:prstGeom>
        </p:spPr>
      </p:pic>
      <p:pic>
        <p:nvPicPr>
          <p:cNvPr id="12" name="Picture 18" descr="hatching larva"/>
          <p:cNvPicPr>
            <a:picLocks noChangeAspect="1" noChangeArrowheads="1"/>
          </p:cNvPicPr>
          <p:nvPr/>
        </p:nvPicPr>
        <p:blipFill>
          <a:blip r:embed="rId6" cstate="print">
            <a:lum bright="-36000" contrast="72000"/>
          </a:blip>
          <a:srcRect/>
          <a:stretch>
            <a:fillRect/>
          </a:stretch>
        </p:blipFill>
        <p:spPr>
          <a:xfrm>
            <a:off x="2214546" y="5715016"/>
            <a:ext cx="792162" cy="557212"/>
          </a:xfrm>
          <a:prstGeom prst="rect">
            <a:avLst/>
          </a:prstGeom>
        </p:spPr>
      </p:pic>
      <p:pic>
        <p:nvPicPr>
          <p:cNvPr id="13" name="Picture 19" descr="egyptian farm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163" y="1000109"/>
            <a:ext cx="49466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648201" y="5786454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/>
              <a:t>Develops </a:t>
            </a:r>
            <a:r>
              <a:rPr lang="en-US" sz="2400" b="1" dirty="0" smtClean="0"/>
              <a:t>in soil</a:t>
            </a:r>
            <a:endParaRPr lang="en-US" sz="2400" b="1" dirty="0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H="1" flipV="1">
            <a:off x="4571999" y="6169363"/>
            <a:ext cx="2740023" cy="4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143108" y="4929198"/>
            <a:ext cx="1943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</a:rPr>
              <a:t>Rhabditiform</a:t>
            </a:r>
            <a:r>
              <a:rPr lang="en-US" sz="2400" b="1" dirty="0">
                <a:solidFill>
                  <a:srgbClr val="002060"/>
                </a:solidFill>
              </a:rPr>
              <a:t> larva</a:t>
            </a:r>
          </a:p>
        </p:txBody>
      </p:sp>
      <p:pic>
        <p:nvPicPr>
          <p:cNvPr id="17" name="Picture 23" descr="ancylostoma larva"/>
          <p:cNvPicPr>
            <a:picLocks noChangeAspect="1" noChangeArrowheads="1"/>
          </p:cNvPicPr>
          <p:nvPr/>
        </p:nvPicPr>
        <p:blipFill>
          <a:blip r:embed="rId8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214282" y="5929330"/>
            <a:ext cx="1368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0" y="4857760"/>
            <a:ext cx="2195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Infective </a:t>
            </a:r>
            <a:r>
              <a:rPr lang="en-US" sz="2400" b="1" dirty="0" err="1">
                <a:solidFill>
                  <a:srgbClr val="002060"/>
                </a:solidFill>
              </a:rPr>
              <a:t>filariform</a:t>
            </a:r>
            <a:r>
              <a:rPr lang="en-US" sz="2400" b="1" dirty="0">
                <a:solidFill>
                  <a:srgbClr val="002060"/>
                </a:solidFill>
              </a:rPr>
              <a:t> larva</a:t>
            </a: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0" y="4114800"/>
            <a:ext cx="28194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Negative geotropism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1524000" y="45720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Thermotropism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124200" y="4191000"/>
            <a:ext cx="29718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Positive </a:t>
            </a:r>
            <a:r>
              <a:rPr lang="en-US" sz="2400" dirty="0" err="1">
                <a:solidFill>
                  <a:srgbClr val="C00000"/>
                </a:solidFill>
              </a:rPr>
              <a:t>hygrotropism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5791200" y="990600"/>
            <a:ext cx="12954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Infected human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038600" y="4800600"/>
            <a:ext cx="23050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</a:rPr>
              <a:t>Geohelminthic</a:t>
            </a:r>
            <a:r>
              <a:rPr lang="en-US" sz="2400" b="1" dirty="0">
                <a:solidFill>
                  <a:srgbClr val="C00000"/>
                </a:solidFill>
              </a:rPr>
              <a:t> infection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048000" y="5791200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1</a:t>
            </a:r>
            <a:r>
              <a:rPr lang="en-US" sz="2000" b="1" baseline="30000" dirty="0">
                <a:solidFill>
                  <a:srgbClr val="C00000"/>
                </a:solidFill>
              </a:rPr>
              <a:t>st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moult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447800" y="5943600"/>
            <a:ext cx="860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</a:rPr>
              <a:t>nd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moult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/>
      <p:bldP spid="18" grpId="0"/>
      <p:bldP spid="19" grpId="0" animBg="1"/>
      <p:bldP spid="22" grpId="0" animBg="1"/>
      <p:bldP spid="23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ookwormlivecycle.jpg                                          0001017CBORIS                          B64C7133:"/>
          <p:cNvPicPr>
            <a:picLocks noChangeAspect="1" noChangeArrowheads="1"/>
          </p:cNvPicPr>
          <p:nvPr/>
        </p:nvPicPr>
        <p:blipFill>
          <a:blip r:embed="rId2" cstate="print">
            <a:lum bright="-10000" contrast="18000"/>
          </a:blip>
          <a:srcRect/>
          <a:stretch>
            <a:fillRect/>
          </a:stretch>
        </p:blipFill>
        <p:spPr>
          <a:xfrm>
            <a:off x="1295400" y="304800"/>
            <a:ext cx="6019800" cy="58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04800" y="0"/>
            <a:ext cx="8569325" cy="9366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Cycle of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Ancylostoma duodenale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within the human body</a:t>
            </a:r>
          </a:p>
        </p:txBody>
      </p:sp>
      <p:pic>
        <p:nvPicPr>
          <p:cNvPr id="4" name="Picture 10" descr="Infection CLM"/>
          <p:cNvPicPr>
            <a:picLocks noChangeAspect="1" noChangeArrowheads="1"/>
          </p:cNvPicPr>
          <p:nvPr/>
        </p:nvPicPr>
        <p:blipFill>
          <a:blip r:embed="rId3" cstate="print">
            <a:lum bright="-42000" contrast="78000"/>
          </a:blip>
          <a:srcRect/>
          <a:stretch>
            <a:fillRect/>
          </a:stretch>
        </p:blipFill>
        <p:spPr>
          <a:xfrm>
            <a:off x="142875" y="4500563"/>
            <a:ext cx="1873250" cy="1846262"/>
          </a:xfrm>
          <a:prstGeom prst="rect">
            <a:avLst/>
          </a:prstGeom>
        </p:spPr>
      </p:pic>
      <p:pic>
        <p:nvPicPr>
          <p:cNvPr id="5" name="Picture 11" descr="right-sided heart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>
          <a:xfrm>
            <a:off x="407988" y="1268413"/>
            <a:ext cx="1943100" cy="2376487"/>
          </a:xfrm>
          <a:prstGeom prst="rect">
            <a:avLst/>
          </a:prstGeom>
        </p:spPr>
      </p:pic>
      <p:pic>
        <p:nvPicPr>
          <p:cNvPr id="6" name="Picture 12" descr="cycl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771775" y="1196975"/>
            <a:ext cx="5180013" cy="5256213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4076700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Venous blood</a:t>
            </a: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68313" y="5516563"/>
            <a:ext cx="71437" cy="2159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2124075" y="1700213"/>
            <a:ext cx="71438" cy="2159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3492500" y="3500438"/>
            <a:ext cx="215900" cy="730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5580063" y="1196975"/>
            <a:ext cx="215900" cy="730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>
            <a:off x="5292725" y="5589588"/>
            <a:ext cx="360363" cy="227012"/>
          </a:xfrm>
          <a:custGeom>
            <a:avLst/>
            <a:gdLst>
              <a:gd name="T0" fmla="*/ 0 w 227"/>
              <a:gd name="T1" fmla="*/ 2147483647 h 143"/>
              <a:gd name="T2" fmla="*/ 2147483647 w 227"/>
              <a:gd name="T3" fmla="*/ 2147483647 h 143"/>
              <a:gd name="T4" fmla="*/ 2147483647 w 227"/>
              <a:gd name="T5" fmla="*/ 2147483647 h 143"/>
              <a:gd name="T6" fmla="*/ 2147483647 w 227"/>
              <a:gd name="T7" fmla="*/ 0 h 143"/>
              <a:gd name="T8" fmla="*/ 0 60000 65536"/>
              <a:gd name="T9" fmla="*/ 0 60000 65536"/>
              <a:gd name="T10" fmla="*/ 0 60000 65536"/>
              <a:gd name="T11" fmla="*/ 0 60000 65536"/>
              <a:gd name="T12" fmla="*/ 0 w 227"/>
              <a:gd name="T13" fmla="*/ 0 h 143"/>
              <a:gd name="T14" fmla="*/ 227 w 227"/>
              <a:gd name="T15" fmla="*/ 143 h 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7" h="143">
                <a:moveTo>
                  <a:pt x="0" y="136"/>
                </a:moveTo>
                <a:cubicBezTo>
                  <a:pt x="34" y="139"/>
                  <a:pt x="68" y="143"/>
                  <a:pt x="91" y="136"/>
                </a:cubicBezTo>
                <a:cubicBezTo>
                  <a:pt x="114" y="129"/>
                  <a:pt x="113" y="114"/>
                  <a:pt x="136" y="91"/>
                </a:cubicBezTo>
                <a:cubicBezTo>
                  <a:pt x="159" y="68"/>
                  <a:pt x="212" y="15"/>
                  <a:pt x="227" y="0"/>
                </a:cubicBezTo>
              </a:path>
            </a:pathLst>
          </a:cu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651500" y="3213100"/>
            <a:ext cx="215900" cy="73025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571625" y="4643438"/>
            <a:ext cx="1171575" cy="954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</a:rPr>
              <a:t>Skin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  <a:r>
              <a:rPr lang="en-US" sz="2800" b="1" dirty="0">
                <a:solidFill>
                  <a:srgbClr val="3333FF"/>
                </a:solidFill>
              </a:rPr>
              <a:t>lesion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019925" y="1196975"/>
            <a:ext cx="1979613" cy="946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</a:rPr>
              <a:t>Pulmonary lesion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948488" y="5661025"/>
            <a:ext cx="2016125" cy="946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</a:rPr>
              <a:t>Intestinal lesion</a:t>
            </a: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V="1">
            <a:off x="5724525" y="5300663"/>
            <a:ext cx="431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6011863" y="4797425"/>
            <a:ext cx="2160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/>
              <a:t>Adult </a:t>
            </a:r>
            <a:r>
              <a:rPr lang="en-US" sz="2400" b="1" i="1" dirty="0"/>
              <a:t>Ancylostoma </a:t>
            </a:r>
            <a:endParaRPr lang="en-US" sz="2400" b="1" dirty="0"/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979613" y="3068638"/>
            <a:ext cx="1009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en-US" sz="2400" baseline="30000" dirty="0">
                <a:solidFill>
                  <a:srgbClr val="0070C0"/>
                </a:solidFill>
              </a:rPr>
              <a:t>rd</a:t>
            </a:r>
            <a:r>
              <a:rPr lang="en-US" sz="2400" dirty="0">
                <a:solidFill>
                  <a:srgbClr val="0070C0"/>
                </a:solidFill>
              </a:rPr>
              <a:t>  moult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714750" y="5715000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4</a:t>
            </a:r>
            <a:r>
              <a:rPr lang="en-US" sz="2400" baseline="30000" dirty="0">
                <a:solidFill>
                  <a:srgbClr val="0070C0"/>
                </a:solidFill>
              </a:rPr>
              <a:t>th</a:t>
            </a:r>
            <a:r>
              <a:rPr lang="en-US" sz="2400" dirty="0">
                <a:solidFill>
                  <a:srgbClr val="0070C0"/>
                </a:solidFill>
              </a:rPr>
              <a:t>  moult</a:t>
            </a:r>
          </a:p>
        </p:txBody>
      </p:sp>
      <p:pic>
        <p:nvPicPr>
          <p:cNvPr id="22" name="Picture 33" descr="mouth of Ancylostoma"/>
          <p:cNvPicPr>
            <a:picLocks noChangeAspect="1" noChangeArrowheads="1"/>
          </p:cNvPicPr>
          <p:nvPr/>
        </p:nvPicPr>
        <p:blipFill>
          <a:blip r:embed="rId6" cstate="print">
            <a:lum bright="12000" contrast="18000"/>
          </a:blip>
          <a:srcRect/>
          <a:stretch>
            <a:fillRect/>
          </a:stretch>
        </p:blipFill>
        <p:spPr>
          <a:xfrm>
            <a:off x="7667625" y="4365625"/>
            <a:ext cx="828675" cy="863600"/>
          </a:xfrm>
          <a:prstGeom prst="rect">
            <a:avLst/>
          </a:prstGeom>
        </p:spPr>
      </p:pic>
      <p:sp>
        <p:nvSpPr>
          <p:cNvPr id="23" name="Oval 34"/>
          <p:cNvSpPr>
            <a:spLocks noChangeArrowheads="1"/>
          </p:cNvSpPr>
          <p:nvPr/>
        </p:nvSpPr>
        <p:spPr bwMode="auto">
          <a:xfrm>
            <a:off x="3419475" y="3500438"/>
            <a:ext cx="71438" cy="21590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4572000" y="6072188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b="1" dirty="0"/>
              <a:t>jejunum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14563" y="11430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b="1" dirty="0"/>
              <a:t>Larva is swallowed</a:t>
            </a:r>
            <a:endParaRPr lang="ar-EG" sz="24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1500" y="60007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 b="1" dirty="0"/>
              <a:t>Filariform larva</a:t>
            </a:r>
            <a:endParaRPr lang="ar-EG" sz="24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 flipH="1">
            <a:off x="3492500" y="3500438"/>
            <a:ext cx="287338" cy="1079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73 -0.0125 0.00347 -0.025 0.00555 -0.03333 C 0.00763 -0.04167 0.00885 -0.04329 0.0125 -0.05 C 0.01614 -0.05671 0.02343 -0.06597 0.02777 -0.07407 C 0.03211 -0.08218 0.03489 -0.08912 0.03888 -0.09815 C 0.04288 -0.10718 0.04704 -0.11968 0.05138 -0.12778 C 0.05572 -0.13588 0.0618 -0.14005 0.06527 -0.1463 C 0.06875 -0.15255 0.07013 -0.15833 0.07222 -0.16481 C 0.0743 -0.1713 0.07725 -0.175 0.07777 -0.18518 C 0.07829 -0.19537 0.07899 -0.21759 0.075 -0.22593 C 0.071 -0.23426 0.0618 -0.2331 0.05416 -0.23518 C 0.04652 -0.23727 0.03628 -0.23796 0.02916 -0.23889 C 0.02204 -0.23981 0.01406 -0.23634 0.01111 -0.24074 C 0.00816 -0.24514 0.01093 -0.25579 0.01111 -0.26481 C 0.01128 -0.27384 0.01232 -0.28958 0.0125 -0.29444 " pathEditMode="relative" ptsTypes="aaaaaaaaaaaaaaA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23 C 0.01146 -0.00047 0.02309 -0.00116 0.03056 0.00023 C 0.03802 0.00162 0.03906 0.00324 0.04445 0.00856 C 0.04983 0.01389 0.05729 0.02222 0.0625 0.03171 C 0.06771 0.0412 0.0717 0.05555 0.0757 0.06597 C 0.07969 0.07639 0.08004 0.08125 0.08681 0.09467 C 0.09358 0.1081 0.1092 0.13264 0.11667 0.14745 C 0.12413 0.16227 0.12795 0.17407 0.13125 0.18356 C 0.13455 0.19305 0.1349 0.19722 0.13611 0.20393 C 0.13733 0.21065 0.13802 0.21782 0.13889 0.22338 C 0.13976 0.22893 0.14115 0.23102 0.14167 0.23727 C 0.14219 0.24352 0.14167 0.2574 0.14167 0.26134 " pathEditMode="relative" ptsTypes="aaaaaaaaaaaA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0.02049 -0.01666 0.04115 -0.03333 0.0507 -0.04166 C 0.06025 -0.05 0.05365 -0.04791 0.05695 -0.05 C 0.06025 -0.05208 0.0665 -0.05278 0.07084 -0.05463 C 0.07518 -0.05648 0.0783 -0.05903 0.08264 -0.06111 C 0.08698 -0.06319 0.09167 -0.06412 0.09653 -0.06666 C 0.10139 -0.06921 0.10608 -0.07338 0.11181 -0.07685 C 0.11754 -0.08032 0.12483 -0.08403 0.13056 -0.08703 C 0.13629 -0.09004 0.1415 -0.0919 0.14584 -0.09444 C 0.15018 -0.09699 0.15209 -0.09977 0.15625 -0.10278 C 0.16042 -0.10578 0.16806 -0.1044 0.17084 -0.11296 C 0.17361 -0.12153 0.17275 -0.14074 0.17292 -0.1537 C 0.17309 -0.16666 0.17223 -0.1794 0.17223 -0.19074 C 0.17223 -0.20208 0.17257 -0.21227 0.17292 -0.22129 C 0.17327 -0.23032 0.17414 -0.23889 0.17431 -0.24537 C 0.17448 -0.25185 0.17466 -0.25162 0.17431 -0.26018 C 0.17396 -0.26875 0.1724 -0.28703 0.17223 -0.29629 C 0.17205 -0.30555 0.17292 -0.30995 0.17292 -0.31574 C 0.17292 -0.32153 0.1724 -0.32639 0.17223 -0.33055 C 0.17205 -0.33472 0.16719 -0.33865 0.17223 -0.34074 C 0.17726 -0.34282 0.19462 -0.34305 0.20278 -0.34352 C 0.21094 -0.34398 0.21841 -0.34352 0.22153 -0.34352 " pathEditMode="relative" ptsTypes="aaaaaaaaaaaaaaaaaaaaaA">
                                      <p:cBhvr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C 0.00034 0.02801 0.00069 0.05602 0.00104 0.07223 C 0.00138 0.08843 0.00156 0.07338 0.00208 0.09723 C 0.0026 0.12107 0.00381 0.19561 0.00416 0.21528 " pathEditMode="relative" ptsTypes="aaaA">
                                      <p:cBhvr>
                                        <p:cTn id="7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23 C 0.00052 0.01898 0.0007 0.03843 0.00035 0.05533 C -1.11111E-6 0.07222 0.00226 0.08658 -0.00173 0.10116 C -0.00573 0.11574 -0.01719 0.13172 -0.02361 0.14283 C -0.03003 0.15394 -0.03125 0.16019 -0.04028 0.16783 C -0.0493 0.17547 -0.06562 0.1831 -0.07778 0.18866 C -0.08993 0.19422 -0.10226 0.19699 -0.11319 0.20116 C -0.12413 0.20533 -0.13038 0.20996 -0.1434 0.21366 C -0.15642 0.21736 -0.17448 0.21991 -0.19132 0.22338 C -0.20816 0.22685 -0.22986 0.22662 -0.24444 0.23449 C -0.25903 0.24236 -0.27187 0.26273 -0.27882 0.2706 C -0.28576 0.27847 -0.28385 0.27639 -0.28611 0.28172 C -0.28837 0.28704 -0.29097 0.2926 -0.29236 0.30255 C -0.29375 0.3125 -0.29514 0.33172 -0.29444 0.34144 C -0.29375 0.35116 -0.29149 0.35347 -0.28819 0.36088 C -0.28489 0.36829 -0.27812 0.37986 -0.27465 0.38588 C -0.27118 0.3919 -0.27135 0.39352 -0.26736 0.39699 C -0.26337 0.40047 -0.25538 0.40394 -0.25069 0.40672 C -0.24601 0.40949 -0.24305 0.41181 -0.23923 0.41366 C -0.23542 0.41551 -0.23142 0.41713 -0.22778 0.41783 C -0.22413 0.41852 -0.22465 0.41875 -0.21736 0.41783 C -0.21007 0.4169 -0.19722 0.41528 -0.18403 0.41227 C -0.17083 0.40926 -0.15278 0.40394 -0.13819 0.39977 C -0.12361 0.3956 -0.10729 0.39028 -0.09653 0.38727 C -0.08576 0.38426 -0.07899 0.3831 -0.07361 0.38172 C -0.06823 0.38033 -0.0658 0.3794 -0.06423 0.37894 " pathEditMode="relative" ptsTypes="aaaaaaaaaaaaaaaaaaaaaaaaaA">
                                      <p:cBhvr>
                                        <p:cTn id="8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8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4" grpId="2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3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6477000" cy="762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Pathology 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&amp; </a:t>
            </a:r>
            <a:r>
              <a:rPr lang="en-US" sz="3600" b="1" dirty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clinical picture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4294967295"/>
          </p:nvPr>
        </p:nvSpPr>
        <p:spPr>
          <a:xfrm>
            <a:off x="76200" y="914400"/>
            <a:ext cx="6096000" cy="5638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pPr algn="just" rtl="0">
              <a:lnSpc>
                <a:spcPct val="120000"/>
              </a:lnSpc>
              <a:buNone/>
            </a:pPr>
            <a:r>
              <a:rPr lang="en-US" sz="3600" b="1" dirty="0" smtClean="0">
                <a:latin typeface="Comic Sans MS" pitchFamily="66" charset="0"/>
                <a:cs typeface="+mj-cs"/>
              </a:rPr>
              <a:t>Pathology is caused 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+mj-cs"/>
              </a:rPr>
              <a:t>mainly by </a:t>
            </a:r>
            <a:r>
              <a:rPr lang="en-US" sz="3600" b="1" dirty="0" smtClean="0">
                <a:latin typeface="Comic Sans MS" pitchFamily="66" charset="0"/>
                <a:cs typeface="+mj-cs"/>
              </a:rPr>
              <a:t>the presence of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+mj-cs"/>
              </a:rPr>
              <a:t>adult worms </a:t>
            </a:r>
            <a:r>
              <a:rPr lang="en-US" sz="3600" b="1" dirty="0" smtClean="0">
                <a:latin typeface="Comic Sans MS" pitchFamily="66" charset="0"/>
                <a:cs typeface="+mj-cs"/>
              </a:rPr>
              <a:t>in the intestine &amp; 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+mj-cs"/>
              </a:rPr>
              <a:t>less</a:t>
            </a:r>
            <a:r>
              <a:rPr lang="en-US" sz="3600" b="1" dirty="0" smtClean="0">
                <a:latin typeface="Comic Sans MS" pitchFamily="66" charset="0"/>
                <a:cs typeface="+mj-cs"/>
              </a:rPr>
              <a:t> frequently 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+mj-cs"/>
              </a:rPr>
              <a:t>by</a:t>
            </a:r>
            <a:r>
              <a:rPr lang="en-US" sz="3600" b="1" dirty="0" smtClean="0">
                <a:latin typeface="Comic Sans MS" pitchFamily="66" charset="0"/>
                <a:cs typeface="+mj-cs"/>
              </a:rPr>
              <a:t> penetration &amp; migration of infective larvae.</a:t>
            </a:r>
          </a:p>
          <a:p>
            <a:pPr algn="just" rtl="0">
              <a:lnSpc>
                <a:spcPct val="120000"/>
              </a:lnSpc>
              <a:buNone/>
            </a:pPr>
            <a:endParaRPr lang="en-US" sz="1500" b="1" dirty="0" smtClean="0">
              <a:latin typeface="Comic Sans MS" pitchFamily="66" charset="0"/>
              <a:cs typeface="+mj-cs"/>
            </a:endParaRPr>
          </a:p>
          <a:p>
            <a:pPr algn="just" rtl="0"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+mj-lt"/>
                <a:cs typeface="+mj-cs"/>
              </a:rPr>
              <a:t>Larvae cause skin </a:t>
            </a:r>
            <a:r>
              <a:rPr lang="en-US" sz="4400" b="1" dirty="0" smtClean="0">
                <a:solidFill>
                  <a:srgbClr val="3333FF"/>
                </a:solidFill>
                <a:latin typeface="+mj-lt"/>
                <a:cs typeface="+mj-cs"/>
              </a:rPr>
              <a:t>&amp;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  <a:cs typeface="+mj-cs"/>
              </a:rPr>
              <a:t> lung manifestations</a:t>
            </a:r>
            <a:endParaRPr lang="en-US" sz="4400" b="1" dirty="0">
              <a:solidFill>
                <a:srgbClr val="C00000"/>
              </a:solidFill>
              <a:latin typeface="+mj-lt"/>
              <a:cs typeface="+mj-cs"/>
            </a:endParaRPr>
          </a:p>
          <a:p>
            <a:pPr algn="just" rtl="0">
              <a:lnSpc>
                <a:spcPct val="120000"/>
              </a:lnSpc>
              <a:buNone/>
            </a:pPr>
            <a:r>
              <a:rPr lang="en-US" sz="4400" b="1" dirty="0">
                <a:solidFill>
                  <a:srgbClr val="C00000"/>
                </a:solidFill>
                <a:latin typeface="+mj-lt"/>
                <a:cs typeface="+mj-cs"/>
              </a:rPr>
              <a:t>1-</a:t>
            </a:r>
            <a:r>
              <a:rPr lang="en-US" sz="4400" b="1" dirty="0">
                <a:solidFill>
                  <a:srgbClr val="3333FF"/>
                </a:solidFill>
                <a:latin typeface="+mj-lt"/>
                <a:cs typeface="+mj-cs"/>
              </a:rPr>
              <a:t>Skin </a:t>
            </a:r>
            <a:r>
              <a:rPr lang="en-US" sz="4400" b="1" dirty="0" smtClean="0">
                <a:solidFill>
                  <a:srgbClr val="3333FF"/>
                </a:solidFill>
                <a:latin typeface="+mj-lt"/>
                <a:cs typeface="+mj-cs"/>
              </a:rPr>
              <a:t>manifestation </a:t>
            </a:r>
            <a:r>
              <a:rPr lang="en-US" sz="3600" b="1" dirty="0" smtClean="0">
                <a:latin typeface="+mj-lt"/>
                <a:cs typeface="+mj-cs"/>
              </a:rPr>
              <a:t>[Ground itch 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  <a:cs typeface="+mj-cs"/>
              </a:rPr>
              <a:t>or</a:t>
            </a:r>
            <a:r>
              <a:rPr lang="en-US" sz="3600" b="1" dirty="0" smtClean="0">
                <a:latin typeface="+mj-lt"/>
                <a:cs typeface="+mj-cs"/>
              </a:rPr>
              <a:t> hookworm dermatitis]: 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  <a:cs typeface="+mj-cs"/>
              </a:rPr>
              <a:t>It is</a:t>
            </a:r>
            <a:r>
              <a:rPr lang="en-US" sz="3600" b="1" dirty="0" smtClean="0">
                <a:latin typeface="+mj-lt"/>
                <a:cs typeface="+mj-cs"/>
              </a:rPr>
              <a:t> an allergic reaction to the penetrating filariform larvae. 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  <a:cs typeface="+mj-cs"/>
              </a:rPr>
              <a:t>There is </a:t>
            </a:r>
            <a:r>
              <a:rPr lang="en-US" sz="3600" b="1" dirty="0" smtClean="0">
                <a:latin typeface="+mj-lt"/>
                <a:cs typeface="+mj-cs"/>
              </a:rPr>
              <a:t>itching, erythema &amp; rash. 2</a:t>
            </a:r>
            <a:r>
              <a:rPr lang="en-US" sz="3600" b="1" baseline="30000" dirty="0" smtClean="0">
                <a:latin typeface="+mj-lt"/>
                <a:cs typeface="+mj-cs"/>
              </a:rPr>
              <a:t>nd</a:t>
            </a:r>
            <a:r>
              <a:rPr lang="en-US" sz="3600" b="1" dirty="0" smtClean="0">
                <a:latin typeface="+mj-lt"/>
                <a:cs typeface="+mj-cs"/>
              </a:rPr>
              <a:t>  bacterial infections aggravate the condition. </a:t>
            </a:r>
          </a:p>
          <a:p>
            <a:pPr algn="just" rtl="0">
              <a:lnSpc>
                <a:spcPct val="120000"/>
              </a:lnSpc>
              <a:buNone/>
            </a:pPr>
            <a:endParaRPr lang="en-US" sz="1500" b="1" dirty="0" smtClean="0">
              <a:latin typeface="+mj-lt"/>
              <a:cs typeface="+mj-cs"/>
            </a:endParaRPr>
          </a:p>
          <a:p>
            <a:pPr algn="just" rtl="0">
              <a:lnSpc>
                <a:spcPct val="12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+mj-lt"/>
                <a:cs typeface="+mj-cs"/>
              </a:rPr>
              <a:t>2-</a:t>
            </a:r>
            <a:r>
              <a:rPr lang="en-US" sz="4400" b="1" dirty="0" smtClean="0">
                <a:solidFill>
                  <a:srgbClr val="002060"/>
                </a:solidFill>
                <a:latin typeface="+mj-lt"/>
                <a:cs typeface="+mj-cs"/>
              </a:rPr>
              <a:t> </a:t>
            </a:r>
            <a:r>
              <a:rPr lang="en-US" sz="4400" b="1" dirty="0" smtClean="0">
                <a:solidFill>
                  <a:srgbClr val="3333FF"/>
                </a:solidFill>
                <a:latin typeface="+mj-lt"/>
                <a:cs typeface="+mj-cs"/>
              </a:rPr>
              <a:t>Pulmonary manifestation </a:t>
            </a:r>
            <a:r>
              <a:rPr lang="en-US" sz="3600" b="1" dirty="0" smtClean="0">
                <a:latin typeface="+mj-lt"/>
                <a:cs typeface="+mj-cs"/>
              </a:rPr>
              <a:t>[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  <a:cs typeface="+mj-cs"/>
              </a:rPr>
              <a:t>Loffler's syndrome</a:t>
            </a:r>
            <a:r>
              <a:rPr lang="en-US" sz="3600" b="1" dirty="0" smtClean="0">
                <a:latin typeface="+mj-lt"/>
                <a:cs typeface="+mj-cs"/>
              </a:rPr>
              <a:t>]:</a:t>
            </a:r>
          </a:p>
          <a:p>
            <a:pPr algn="just" rtl="0">
              <a:lnSpc>
                <a:spcPct val="120000"/>
              </a:lnSpc>
              <a:buNone/>
            </a:pPr>
            <a:r>
              <a:rPr lang="en-US" sz="3600" b="1" dirty="0" smtClean="0">
                <a:latin typeface="+mj-lt"/>
                <a:cs typeface="+mj-cs"/>
              </a:rPr>
              <a:t>	Passage of larvae  in the lungs 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  <a:cs typeface="+mj-cs"/>
              </a:rPr>
              <a:t>leads to </a:t>
            </a:r>
            <a:r>
              <a:rPr lang="en-US" sz="3600" b="1" dirty="0" smtClean="0">
                <a:latin typeface="+mj-lt"/>
                <a:cs typeface="+mj-cs"/>
              </a:rPr>
              <a:t>minute haemorrhages 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  <a:cs typeface="+mj-cs"/>
              </a:rPr>
              <a:t>&amp;</a:t>
            </a:r>
            <a:r>
              <a:rPr lang="en-US" sz="3600" b="1" dirty="0" smtClean="0">
                <a:latin typeface="+mj-lt"/>
                <a:cs typeface="+mj-cs"/>
              </a:rPr>
              <a:t> pneumonitis.  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  <a:cs typeface="+mj-cs"/>
              </a:rPr>
              <a:t>There may </a:t>
            </a:r>
            <a:r>
              <a:rPr lang="en-US" sz="3600" b="1" dirty="0" smtClean="0">
                <a:latin typeface="+mj-lt"/>
                <a:cs typeface="+mj-cs"/>
              </a:rPr>
              <a:t>be fever, cough, dyspnea, haemoptysis, leucocytosis </a:t>
            </a:r>
            <a:r>
              <a:rPr lang="en-US" sz="3600" b="1" dirty="0" smtClean="0">
                <a:solidFill>
                  <a:srgbClr val="3333FF"/>
                </a:solidFill>
                <a:latin typeface="+mj-lt"/>
                <a:cs typeface="+mj-cs"/>
              </a:rPr>
              <a:t>&amp;</a:t>
            </a:r>
            <a:r>
              <a:rPr lang="en-US" sz="3600" b="1" dirty="0" smtClean="0">
                <a:latin typeface="+mj-lt"/>
                <a:cs typeface="+mj-cs"/>
              </a:rPr>
              <a:t> eosinophilia [up to 70%].</a:t>
            </a:r>
            <a:endParaRPr lang="en-US" sz="2800" dirty="0">
              <a:latin typeface="+mj-lt"/>
              <a:cs typeface="+mj-cs"/>
            </a:endParaRPr>
          </a:p>
        </p:txBody>
      </p:sp>
      <p:pic>
        <p:nvPicPr>
          <p:cNvPr id="4" name="Picture 5" descr="cutaneus_larva_migrans_creeping_eruption_ground_itch_sandwo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2434207" cy="1752600"/>
          </a:xfrm>
          <a:prstGeom prst="rect">
            <a:avLst/>
          </a:prstGeom>
          <a:noFill/>
        </p:spPr>
      </p:pic>
      <p:pic>
        <p:nvPicPr>
          <p:cNvPr id="5" name="Picture 8" descr="Loeffler's syndrome X ra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29400" y="3200400"/>
            <a:ext cx="2049208" cy="2098029"/>
          </a:xfrm>
          <a:prstGeom prst="rect">
            <a:avLst/>
          </a:prstGeom>
          <a:noFill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48400" y="5410200"/>
            <a:ext cx="2895600" cy="784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Plain X ray of lungs 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shows </a:t>
            </a:r>
            <a:r>
              <a:rPr lang="en-US" b="1" dirty="0">
                <a:latin typeface="+mj-lt"/>
              </a:rPr>
              <a:t>scattered </a:t>
            </a:r>
            <a:r>
              <a:rPr lang="en-US" b="1" dirty="0" smtClean="0">
                <a:latin typeface="+mj-lt"/>
              </a:rPr>
              <a:t>mottling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28601"/>
            <a:ext cx="78486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Pathology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&amp;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Clinical picture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j-ea"/>
                <a:cs typeface="Times New Roman" pitchFamily="18" charset="0"/>
              </a:rPr>
              <a:t>(Cont.)</a:t>
            </a:r>
            <a:endParaRPr kumimoji="0" lang="ar-EG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200400"/>
            <a:ext cx="49530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Depending upon: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number of worms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duration of infection &amp;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nutritional status of the patient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adult worms cause:</a:t>
            </a:r>
            <a:endParaRPr lang="ar-EG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143000"/>
            <a:ext cx="4419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3- Intestinal Manifestation:</a:t>
            </a:r>
            <a:endParaRPr lang="ar-EG" sz="28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86868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/>
              <a:t>Worm attaches itself to the mucosa </a:t>
            </a:r>
            <a:r>
              <a:rPr lang="en-US" sz="2400" dirty="0" smtClean="0">
                <a:solidFill>
                  <a:srgbClr val="3333FF"/>
                </a:solidFill>
              </a:rPr>
              <a:t>with</a:t>
            </a:r>
            <a:r>
              <a:rPr lang="en-US" sz="2400" dirty="0" smtClean="0"/>
              <a:t> its strong buccal capsule &amp; teeth digesting the part of the villi which it has sucked in its mouth  </a:t>
            </a:r>
            <a:endParaRPr lang="ar-EG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6324600"/>
            <a:ext cx="67056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n-cs"/>
              </a:rPr>
              <a:t>Attachment of a hookworm to intestinal mucosa for feeding</a:t>
            </a:r>
            <a:endParaRPr kumimoji="0" lang="ar-EG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n-cs"/>
            </a:endParaRPr>
          </a:p>
        </p:txBody>
      </p:sp>
      <p:pic>
        <p:nvPicPr>
          <p:cNvPr id="10" name="Picture 11" descr="hookworminsityintestine.jpg                                    0001017CBORIS                          B64C713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5037" y="2609850"/>
            <a:ext cx="2519363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28600" y="228600"/>
            <a:ext cx="8686800" cy="6629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1- Anaemia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[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Hypochromic microcytic anaemia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]: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due to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Ingestion of blood by worms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(about 0.3-0.5 ml blood/worm/day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b-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Bleeding at sites of attachment.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c-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Oozing of blood from sites previously attached by worms.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d-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Depression of haemopoietic system.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Severe anaemia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---&gt;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Weakness, pallor, fatigue, dyspnea, tachycardia &amp; oedema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[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specially when it is combined with nutritional deficiency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].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2- Hypoproteinaemia</a:t>
            </a:r>
            <a:r>
              <a:rPr lang="en-US" sz="2400" dirty="0" smtClean="0">
                <a:cs typeface="Times New Roman" pitchFamily="18" charset="0"/>
              </a:rPr>
              <a:t>: due to both malabsorption &amp; blood loss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3- Intestinal ulcers: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Present at site of attachment &amp; may be infected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lead to abdominal discomfort, flatulence, nausea, vomiting, diarrhoea or constipation 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     Melaena &amp; occult blood in stool may occur.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4- Pica: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habitual ingestion of non-food substances as soil</a:t>
            </a:r>
            <a:endParaRPr kumimoji="0" lang="ar-EG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7467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TextBox 4"/>
          <p:cNvSpPr txBox="1"/>
          <p:nvPr/>
        </p:nvSpPr>
        <p:spPr>
          <a:xfrm>
            <a:off x="8001000" y="3505200"/>
            <a:ext cx="14478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Oedema</a:t>
            </a:r>
            <a:endParaRPr lang="ar-EG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7467600" cy="762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Diagnosis</a:t>
            </a: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 Clinical </a:t>
            </a: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&amp;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 Laboratory</a:t>
            </a:r>
            <a:endParaRPr lang="en-US" sz="3600" b="1" dirty="0">
              <a:solidFill>
                <a:srgbClr val="3333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371600"/>
            <a:ext cx="6019800" cy="5334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algn="l" rtl="0">
              <a:lnSpc>
                <a:spcPct val="120000"/>
              </a:lnSpc>
              <a:buFontTx/>
              <a:buNone/>
            </a:pPr>
            <a:r>
              <a:rPr lang="en-US" sz="59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Laboratory</a:t>
            </a:r>
            <a:r>
              <a:rPr lang="en-US" sz="5900" b="1" dirty="0">
                <a:solidFill>
                  <a:srgbClr val="3333FF"/>
                </a:solidFill>
                <a:latin typeface="+mj-lt"/>
                <a:cs typeface="Times New Roman" pitchFamily="18" charset="0"/>
              </a:rPr>
              <a:t>: </a:t>
            </a:r>
          </a:p>
          <a:p>
            <a:pPr algn="l" rtl="0">
              <a:lnSpc>
                <a:spcPct val="120000"/>
              </a:lnSpc>
              <a:buFontTx/>
              <a:buNone/>
            </a:pPr>
            <a:r>
              <a:rPr lang="en-US" sz="6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1-</a:t>
            </a:r>
            <a:r>
              <a:rPr lang="en-US" sz="6800" dirty="0" smtClean="0">
                <a:latin typeface="+mj-lt"/>
                <a:cs typeface="Times New Roman" pitchFamily="18" charset="0"/>
              </a:rPr>
              <a:t> </a:t>
            </a:r>
            <a:r>
              <a:rPr lang="en-US" sz="6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Stool examination</a:t>
            </a:r>
            <a:r>
              <a:rPr lang="en-US" sz="6800" dirty="0" smtClean="0">
                <a:latin typeface="+mj-lt"/>
                <a:cs typeface="Times New Roman" pitchFamily="18" charset="0"/>
              </a:rPr>
              <a:t>: for eggs. </a:t>
            </a:r>
          </a:p>
          <a:p>
            <a:pPr algn="just" rtl="0">
              <a:lnSpc>
                <a:spcPct val="170000"/>
              </a:lnSpc>
              <a:buNone/>
            </a:pPr>
            <a:r>
              <a:rPr lang="en-US" sz="6800" b="1" dirty="0" smtClean="0">
                <a:solidFill>
                  <a:srgbClr val="3333FF"/>
                </a:solidFill>
                <a:latin typeface="+mj-lt"/>
              </a:rPr>
              <a:t>N.B.: </a:t>
            </a:r>
            <a:r>
              <a:rPr lang="en-US" sz="6800" b="1" dirty="0" smtClean="0">
                <a:latin typeface="+mj-lt"/>
              </a:rPr>
              <a:t>If </a:t>
            </a:r>
            <a:r>
              <a:rPr lang="en-US" sz="6800" dirty="0" smtClean="0">
                <a:latin typeface="+mj-lt"/>
              </a:rPr>
              <a:t>the stool </a:t>
            </a:r>
            <a:r>
              <a:rPr lang="en-US" sz="6800" b="1" dirty="0" smtClean="0">
                <a:latin typeface="+mj-lt"/>
              </a:rPr>
              <a:t>sample is freshly passed</a:t>
            </a:r>
            <a:r>
              <a:rPr lang="en-US" sz="6800" dirty="0" smtClean="0">
                <a:latin typeface="+mj-lt"/>
              </a:rPr>
              <a:t>, the egg contains 4 cell stages. </a:t>
            </a:r>
            <a:r>
              <a:rPr lang="en-US" sz="6800" b="1" dirty="0" smtClean="0">
                <a:latin typeface="+mj-lt"/>
              </a:rPr>
              <a:t>In constipated patients </a:t>
            </a:r>
            <a:r>
              <a:rPr lang="en-US" sz="6800" dirty="0" smtClean="0">
                <a:latin typeface="+mj-lt"/>
              </a:rPr>
              <a:t>or </a:t>
            </a:r>
            <a:r>
              <a:rPr lang="en-US" sz="6800" b="1" dirty="0" smtClean="0">
                <a:latin typeface="+mj-lt"/>
              </a:rPr>
              <a:t>if the stool </a:t>
            </a:r>
            <a:r>
              <a:rPr lang="en-US" sz="6800" dirty="0" smtClean="0">
                <a:latin typeface="+mj-lt"/>
              </a:rPr>
              <a:t>is </a:t>
            </a:r>
            <a:r>
              <a:rPr lang="en-US" sz="6800" b="1" dirty="0" smtClean="0">
                <a:latin typeface="+mj-lt"/>
              </a:rPr>
              <a:t>left for few hours</a:t>
            </a:r>
            <a:r>
              <a:rPr lang="en-US" sz="6800" dirty="0" smtClean="0">
                <a:latin typeface="+mj-lt"/>
              </a:rPr>
              <a:t>, eggs appear containing morula or larval stage.</a:t>
            </a:r>
          </a:p>
          <a:p>
            <a:pPr algn="l">
              <a:lnSpc>
                <a:spcPct val="120000"/>
              </a:lnSpc>
              <a:buNone/>
            </a:pPr>
            <a:endParaRPr lang="en-US" sz="6800" dirty="0" smtClean="0">
              <a:latin typeface="+mj-lt"/>
            </a:endParaRPr>
          </a:p>
          <a:p>
            <a:pPr algn="l">
              <a:lnSpc>
                <a:spcPct val="120000"/>
              </a:lnSpc>
              <a:buNone/>
            </a:pPr>
            <a:r>
              <a:rPr lang="en-US" sz="6800" b="1" dirty="0" smtClean="0">
                <a:solidFill>
                  <a:srgbClr val="3333FF"/>
                </a:solidFill>
                <a:latin typeface="+mj-lt"/>
              </a:rPr>
              <a:t>2-</a:t>
            </a:r>
            <a:r>
              <a:rPr lang="en-US" sz="6800" dirty="0" smtClean="0">
                <a:latin typeface="+mj-lt"/>
              </a:rPr>
              <a:t> </a:t>
            </a:r>
            <a:r>
              <a:rPr lang="en-US" sz="6800" dirty="0" smtClean="0">
                <a:solidFill>
                  <a:srgbClr val="C00000"/>
                </a:solidFill>
                <a:latin typeface="+mj-lt"/>
              </a:rPr>
              <a:t>Blood picture</a:t>
            </a:r>
            <a:r>
              <a:rPr lang="en-US" sz="6800" dirty="0" smtClean="0">
                <a:latin typeface="+mj-lt"/>
              </a:rPr>
              <a:t>: for anaemia &amp; eosinophilia.</a:t>
            </a:r>
          </a:p>
          <a:p>
            <a:pPr algn="l">
              <a:lnSpc>
                <a:spcPct val="120000"/>
              </a:lnSpc>
              <a:buNone/>
            </a:pPr>
            <a:endParaRPr lang="en-US" sz="6800" dirty="0" smtClean="0">
              <a:latin typeface="+mj-lt"/>
            </a:endParaRPr>
          </a:p>
          <a:p>
            <a:pPr algn="l">
              <a:lnSpc>
                <a:spcPct val="120000"/>
              </a:lnSpc>
              <a:buNone/>
            </a:pPr>
            <a:r>
              <a:rPr lang="en-US" sz="6800" b="1" dirty="0" smtClean="0">
                <a:solidFill>
                  <a:srgbClr val="3333FF"/>
                </a:solidFill>
                <a:latin typeface="+mj-lt"/>
              </a:rPr>
              <a:t>3-</a:t>
            </a:r>
            <a:r>
              <a:rPr lang="en-US" sz="6800" dirty="0" smtClean="0">
                <a:latin typeface="+mj-lt"/>
              </a:rPr>
              <a:t> Testing for </a:t>
            </a:r>
            <a:r>
              <a:rPr lang="en-US" sz="6800" dirty="0" smtClean="0">
                <a:solidFill>
                  <a:srgbClr val="FF0000"/>
                </a:solidFill>
                <a:latin typeface="+mj-lt"/>
              </a:rPr>
              <a:t>occult blood </a:t>
            </a:r>
            <a:r>
              <a:rPr lang="en-US" sz="6800" dirty="0" smtClean="0">
                <a:latin typeface="+mj-lt"/>
              </a:rPr>
              <a:t>in stool.</a:t>
            </a:r>
            <a:endParaRPr lang="en-US" sz="6800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3" descr="Ancduodenale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</a:blip>
          <a:srcRect l="20258" r="22720"/>
          <a:stretch>
            <a:fillRect/>
          </a:stretch>
        </p:blipFill>
        <p:spPr bwMode="auto">
          <a:xfrm>
            <a:off x="6629400" y="1371600"/>
            <a:ext cx="1981201" cy="22098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7" descr="necator egg 2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629400" y="3962400"/>
            <a:ext cx="1981200" cy="20574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219200" y="381000"/>
            <a:ext cx="6934200" cy="762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Treatment of 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Ancylostomiasis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</a:rPr>
              <a:t> </a:t>
            </a:r>
            <a:endParaRPr lang="en-US" sz="36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343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1-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Albendazole: 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Single </a:t>
            </a:r>
            <a:r>
              <a:rPr lang="en-US" sz="2800" dirty="0">
                <a:latin typeface="+mj-lt"/>
                <a:cs typeface="Times New Roman" pitchFamily="18" charset="0"/>
              </a:rPr>
              <a:t>dose of 400 mg for adult </a:t>
            </a: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&amp;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200 </a:t>
            </a:r>
            <a:r>
              <a:rPr lang="en-US" sz="2800" dirty="0">
                <a:latin typeface="+mj-lt"/>
                <a:cs typeface="Times New Roman" pitchFamily="18" charset="0"/>
              </a:rPr>
              <a:t>mg for children.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2-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Mebendazole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(</a:t>
            </a: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Vermox</a:t>
            </a:r>
            <a:r>
              <a:rPr lang="en-US" sz="2800" dirty="0">
                <a:latin typeface="+mj-lt"/>
                <a:cs typeface="Times New Roman" pitchFamily="18" charset="0"/>
              </a:rPr>
              <a:t>): </a:t>
            </a:r>
            <a:endParaRPr lang="en-US" sz="2800" dirty="0" smtClean="0">
              <a:latin typeface="+mj-lt"/>
              <a:cs typeface="Times New Roman" pitchFamily="18" charset="0"/>
            </a:endParaRP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100 mg </a:t>
            </a:r>
            <a:r>
              <a:rPr lang="en-US" sz="2800" dirty="0">
                <a:latin typeface="+mj-lt"/>
                <a:cs typeface="Times New Roman" pitchFamily="18" charset="0"/>
              </a:rPr>
              <a:t>twice daily / for 3 days.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3-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Iron supplement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4-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Protein </a:t>
            </a:r>
            <a:r>
              <a:rPr lang="en-US" sz="2800" b="1" dirty="0">
                <a:solidFill>
                  <a:srgbClr val="3333FF"/>
                </a:solidFill>
                <a:latin typeface="+mj-lt"/>
                <a:cs typeface="Times New Roman" pitchFamily="18" charset="0"/>
              </a:rPr>
              <a:t>rich diet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3200400" y="228600"/>
          <a:ext cx="2590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1752600"/>
            <a:ext cx="75438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In parasitic diseases</a:t>
            </a:r>
            <a:r>
              <a:rPr lang="en-US" sz="2800" b="1" dirty="0" smtClean="0"/>
              <a:t>; Several mechanism </a:t>
            </a:r>
            <a:r>
              <a:rPr lang="en-US" sz="2800" b="1" dirty="0" smtClean="0">
                <a:solidFill>
                  <a:srgbClr val="3333FF"/>
                </a:solidFill>
              </a:rPr>
              <a:t>can contribute in</a:t>
            </a:r>
            <a:r>
              <a:rPr lang="en-US" sz="2800" b="1" dirty="0" smtClean="0"/>
              <a:t> lowering haemoglobin level:</a:t>
            </a:r>
            <a:endParaRPr lang="ar-EG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343400"/>
            <a:ext cx="8305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3-</a:t>
            </a:r>
            <a:r>
              <a:rPr lang="en-US" sz="2800" b="1" dirty="0" smtClean="0"/>
              <a:t> Blood loss and consequent iron deficiency anaemia</a:t>
            </a:r>
            <a:endParaRPr lang="ar-EG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4191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4-</a:t>
            </a:r>
            <a:r>
              <a:rPr lang="en-US" sz="2800" b="1" dirty="0" smtClean="0"/>
              <a:t> Vitamin B12 deficiency  </a:t>
            </a:r>
            <a:endParaRPr lang="ar-EG" sz="2800" b="1" dirty="0" smtClean="0"/>
          </a:p>
        </p:txBody>
      </p:sp>
      <p:sp>
        <p:nvSpPr>
          <p:cNvPr id="7" name="Down Arrow 6"/>
          <p:cNvSpPr/>
          <p:nvPr/>
        </p:nvSpPr>
        <p:spPr>
          <a:xfrm flipH="1">
            <a:off x="4267200" y="8382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971800"/>
            <a:ext cx="8915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1-</a:t>
            </a:r>
            <a:r>
              <a:rPr lang="en-US" sz="2800" b="1" dirty="0" smtClean="0"/>
              <a:t> Splenic sequestration &amp; destruction of  normal red cells</a:t>
            </a:r>
            <a:endParaRPr lang="ar-EG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52800" y="3657600"/>
            <a:ext cx="2514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2-</a:t>
            </a:r>
            <a:r>
              <a:rPr lang="en-US" sz="2800" b="1" dirty="0" smtClean="0"/>
              <a:t> Haemolysis</a:t>
            </a:r>
            <a:endParaRPr lang="ar-EG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00600" y="5029200"/>
            <a:ext cx="4114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5-</a:t>
            </a:r>
            <a:r>
              <a:rPr lang="en-US" sz="2800" b="1" dirty="0" smtClean="0"/>
              <a:t> Bone marrow affection</a:t>
            </a:r>
            <a:endParaRPr lang="ar-EG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228600"/>
            <a:ext cx="5410200" cy="792163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Prevention and control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371600"/>
            <a:ext cx="5791200" cy="5257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1-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Treatment </a:t>
            </a:r>
            <a:r>
              <a:rPr lang="en-US" sz="2400" dirty="0">
                <a:latin typeface="+mj-lt"/>
                <a:cs typeface="Times New Roman" pitchFamily="18" charset="0"/>
              </a:rPr>
              <a:t>of patients. 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2-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Sanitary </a:t>
            </a:r>
            <a:r>
              <a:rPr lang="en-US" sz="2400" dirty="0">
                <a:latin typeface="+mj-lt"/>
                <a:cs typeface="Times New Roman" pitchFamily="18" charset="0"/>
              </a:rPr>
              <a:t>disposal of human excreta.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3-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Health </a:t>
            </a:r>
            <a:r>
              <a:rPr lang="en-US" sz="2400" dirty="0">
                <a:latin typeface="+mj-lt"/>
                <a:cs typeface="Times New Roman" pitchFamily="18" charset="0"/>
              </a:rPr>
              <a:t>education.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4-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Wearing </a:t>
            </a:r>
            <a:r>
              <a:rPr lang="en-US" sz="2400" dirty="0">
                <a:latin typeface="+mj-lt"/>
                <a:cs typeface="Times New Roman" pitchFamily="18" charset="0"/>
              </a:rPr>
              <a:t>protective clothes. 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5-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Killing </a:t>
            </a:r>
            <a:r>
              <a:rPr lang="en-US" sz="2400" dirty="0">
                <a:latin typeface="+mj-lt"/>
                <a:cs typeface="Times New Roman" pitchFamily="18" charset="0"/>
              </a:rPr>
              <a:t>filariform larvae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of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Ancylostoma 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i="1" dirty="0" smtClean="0">
                <a:latin typeface="+mj-lt"/>
                <a:cs typeface="Times New Roman" pitchFamily="18" charset="0"/>
              </a:rPr>
              <a:t>    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400" dirty="0">
                <a:latin typeface="+mj-lt"/>
                <a:cs typeface="Times New Roman" pitchFamily="18" charset="0"/>
              </a:rPr>
              <a:t>soil by </a:t>
            </a:r>
            <a:r>
              <a:rPr lang="en-US" sz="2400" b="1" dirty="0">
                <a:solidFill>
                  <a:srgbClr val="3333FF"/>
                </a:solidFill>
                <a:latin typeface="+mj-lt"/>
                <a:cs typeface="Times New Roman" pitchFamily="18" charset="0"/>
              </a:rPr>
              <a:t>larvicides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4" name="Picture 14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600" y="5105400"/>
            <a:ext cx="2305050" cy="1538287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756025" y="5394325"/>
            <a:ext cx="792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6000" dirty="0"/>
              <a:t>X</a:t>
            </a:r>
          </a:p>
        </p:txBody>
      </p:sp>
      <p:pic>
        <p:nvPicPr>
          <p:cNvPr id="8" name="Picture 12" descr="31166171-300x300-0-0_Georgia_Boot_Georgia_Men_s_Mud_Dog_Farm_Ranch_11_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632700" y="4953000"/>
            <a:ext cx="1511300" cy="1511300"/>
          </a:xfrm>
          <a:prstGeom prst="rect">
            <a:avLst/>
          </a:prstGeom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7010400" y="5943600"/>
            <a:ext cx="144463" cy="142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ar-SA" dirty="0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7162800" y="5562600"/>
            <a:ext cx="360362" cy="5762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04801"/>
            <a:ext cx="3276600" cy="838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600" b="1" kern="0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en-US" sz="3600" b="1" kern="0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sz="3600" b="1" kern="0" dirty="0" smtClean="0">
                <a:solidFill>
                  <a:srgbClr val="3333FF"/>
                </a:solidFill>
                <a:latin typeface="Comic Sans MS" pitchFamily="66" charset="0"/>
              </a:rPr>
              <a:t>Epidemiology</a:t>
            </a:r>
            <a:r>
              <a:rPr lang="en-US" kern="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kern="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ar-E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5257800" cy="4800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lvl="0" indent="-342900" algn="just" rtl="0" fontAlgn="base"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2600" b="1" kern="0" dirty="0" smtClean="0">
                <a:solidFill>
                  <a:srgbClr val="3333FF"/>
                </a:solidFill>
              </a:rPr>
              <a:t>1-</a:t>
            </a:r>
            <a:r>
              <a:rPr lang="en-US" sz="2600" kern="0" dirty="0" smtClean="0">
                <a:solidFill>
                  <a:srgbClr val="002060"/>
                </a:solidFill>
              </a:rPr>
              <a:t> </a:t>
            </a:r>
            <a:r>
              <a:rPr lang="en-US" sz="2600" b="1" kern="0" dirty="0" smtClean="0">
                <a:solidFill>
                  <a:srgbClr val="002060"/>
                </a:solidFill>
              </a:rPr>
              <a:t>Ancylostomiasis is more common in tropics, subtropics &amp; some temperate zones.</a:t>
            </a:r>
          </a:p>
          <a:p>
            <a:pPr marL="342900" lvl="0" indent="-342900" algn="just" rtl="0" fontAlgn="base"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endParaRPr lang="en-US" sz="2600" kern="0" dirty="0" smtClean="0">
              <a:solidFill>
                <a:schemeClr val="tx1"/>
              </a:solidFill>
            </a:endParaRPr>
          </a:p>
          <a:p>
            <a:pPr marL="342900" lvl="0" indent="-342900" algn="just" rtl="0" fontAlgn="base"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2600" b="1" kern="0" dirty="0" smtClean="0">
                <a:solidFill>
                  <a:srgbClr val="3333FF"/>
                </a:solidFill>
              </a:rPr>
              <a:t>2-</a:t>
            </a:r>
            <a:r>
              <a:rPr lang="en-US" sz="2600" b="1" kern="0" dirty="0" smtClean="0">
                <a:solidFill>
                  <a:srgbClr val="00B0F0"/>
                </a:solidFill>
              </a:rPr>
              <a:t> </a:t>
            </a:r>
            <a:r>
              <a:rPr lang="en-US" sz="2600" b="1" kern="0" dirty="0" smtClean="0">
                <a:solidFill>
                  <a:srgbClr val="002060"/>
                </a:solidFill>
              </a:rPr>
              <a:t>Ancylostomiasis is widespread </a:t>
            </a:r>
            <a:r>
              <a:rPr lang="en-US" sz="2600" b="1" kern="0" dirty="0" smtClean="0">
                <a:solidFill>
                  <a:srgbClr val="3333FF"/>
                </a:solidFill>
              </a:rPr>
              <a:t>in</a:t>
            </a:r>
            <a:r>
              <a:rPr lang="en-US" sz="2600" b="1" kern="0" dirty="0" smtClean="0">
                <a:solidFill>
                  <a:srgbClr val="0070C0"/>
                </a:solidFill>
              </a:rPr>
              <a:t> </a:t>
            </a:r>
            <a:r>
              <a:rPr lang="en-US" sz="2600" b="1" kern="0" dirty="0" smtClean="0">
                <a:solidFill>
                  <a:srgbClr val="002060"/>
                </a:solidFill>
              </a:rPr>
              <a:t>areas where people defecate onto soil and don’t wear shoes </a:t>
            </a:r>
            <a:r>
              <a:rPr lang="en-US" sz="2600" b="1" kern="0" dirty="0" smtClean="0">
                <a:solidFill>
                  <a:srgbClr val="3333FF"/>
                </a:solidFill>
              </a:rPr>
              <a:t>and in </a:t>
            </a:r>
            <a:r>
              <a:rPr lang="en-US" sz="2600" b="1" kern="0" dirty="0" smtClean="0">
                <a:solidFill>
                  <a:srgbClr val="002060"/>
                </a:solidFill>
              </a:rPr>
              <a:t>mines, pottery where workers handle mud.</a:t>
            </a:r>
          </a:p>
          <a:p>
            <a:pPr marL="342900" lvl="0" indent="-342900" algn="just" rtl="0" fontAlgn="base"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endParaRPr lang="en-US" sz="2600" kern="0" dirty="0" smtClean="0">
              <a:solidFill>
                <a:schemeClr val="tx1"/>
              </a:solidFill>
            </a:endParaRPr>
          </a:p>
          <a:p>
            <a:pPr marL="342900" lvl="0" indent="-342900" algn="just" rtl="0" fontAlgn="base"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2600" b="1" kern="0" dirty="0" smtClean="0">
                <a:solidFill>
                  <a:srgbClr val="3333FF"/>
                </a:solidFill>
              </a:rPr>
              <a:t>3-</a:t>
            </a:r>
            <a:r>
              <a:rPr lang="en-US" sz="2600" b="1" kern="0" dirty="0" smtClean="0">
                <a:solidFill>
                  <a:srgbClr val="00B0F0"/>
                </a:solidFill>
              </a:rPr>
              <a:t> </a:t>
            </a:r>
            <a:r>
              <a:rPr lang="en-US" sz="2600" b="1" kern="0" dirty="0" smtClean="0">
                <a:solidFill>
                  <a:srgbClr val="002060"/>
                </a:solidFill>
              </a:rPr>
              <a:t>Ancylostomiasis is widespread where suitable temperature, rainfall and loose sandy soil are available.</a:t>
            </a:r>
          </a:p>
          <a:p>
            <a:pPr algn="just" rtl="0"/>
            <a:endParaRPr lang="ar-EG" dirty="0"/>
          </a:p>
        </p:txBody>
      </p:sp>
      <p:pic>
        <p:nvPicPr>
          <p:cNvPr id="4" name="Picture 10" descr="egyptian far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514600"/>
            <a:ext cx="3167076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1371600" y="152400"/>
          <a:ext cx="70866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3048000"/>
            <a:ext cx="6400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b="1" spc="50" dirty="0" smtClean="0">
                <a:ln w="11430"/>
              </a:rPr>
              <a:t>&gt;&gt;&gt;</a:t>
            </a:r>
            <a:r>
              <a:rPr lang="en-US" sz="2800" b="1" spc="50" dirty="0" smtClean="0">
                <a:ln w="11430"/>
                <a:solidFill>
                  <a:srgbClr val="C00000"/>
                </a:solidFill>
              </a:rPr>
              <a:t>	</a:t>
            </a:r>
            <a:r>
              <a:rPr lang="en-US" sz="2800" b="1" spc="50" dirty="0" smtClean="0">
                <a:ln w="11430"/>
                <a:solidFill>
                  <a:srgbClr val="3333FF"/>
                </a:solidFill>
              </a:rPr>
              <a:t>Microcytic Hypochromic Anaemia</a:t>
            </a:r>
            <a:endParaRPr lang="ar-EG" sz="2800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343400"/>
            <a:ext cx="6553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b="1" spc="50" dirty="0" smtClean="0">
                <a:ln w="11430"/>
              </a:rPr>
              <a:t>&gt;&gt;&gt;</a:t>
            </a:r>
            <a:r>
              <a:rPr lang="en-US" sz="2800" b="1" spc="50" dirty="0" smtClean="0">
                <a:ln w="11430"/>
                <a:solidFill>
                  <a:srgbClr val="C00000"/>
                </a:solidFill>
              </a:rPr>
              <a:t>	</a:t>
            </a:r>
            <a:r>
              <a:rPr lang="en-US" sz="2800" b="1" spc="50" dirty="0" smtClean="0">
                <a:ln w="11430"/>
                <a:solidFill>
                  <a:srgbClr val="3333FF"/>
                </a:solidFill>
              </a:rPr>
              <a:t>Macrocytic Hyperchromic </a:t>
            </a:r>
            <a:r>
              <a:rPr lang="en-US" sz="2800" b="1" dirty="0" smtClean="0">
                <a:solidFill>
                  <a:srgbClr val="3333FF"/>
                </a:solidFill>
              </a:rPr>
              <a:t>Anaemia</a:t>
            </a:r>
            <a:endParaRPr lang="ar-EG" sz="28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286000"/>
            <a:ext cx="5410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333FF"/>
                </a:solidFill>
              </a:rPr>
              <a:t>1-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</a:rPr>
              <a:t>Ancylostomidae [Hook worms]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657600"/>
            <a:ext cx="7924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3333FF"/>
                </a:solidFill>
              </a:rPr>
              <a:t>2-</a:t>
            </a:r>
            <a:r>
              <a:rPr lang="en-US" sz="2800" b="1" i="1" dirty="0" smtClean="0">
                <a:solidFill>
                  <a:srgbClr val="002060"/>
                </a:solidFill>
              </a:rPr>
              <a:t> Diphyllobothrium latum </a:t>
            </a:r>
            <a:r>
              <a:rPr lang="en-US" sz="2800" b="1" dirty="0" smtClean="0">
                <a:solidFill>
                  <a:srgbClr val="002060"/>
                </a:solidFill>
              </a:rPr>
              <a:t> [Broad, fish tapeworm] </a:t>
            </a:r>
            <a:endParaRPr lang="ar-EG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1676400"/>
            <a:ext cx="1981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/>
              <a:t>Examples:</a:t>
            </a:r>
            <a:endParaRPr lang="ar-EG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5105400"/>
            <a:ext cx="1828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b="1" spc="50" dirty="0" smtClean="0">
                <a:ln w="11430"/>
                <a:solidFill>
                  <a:srgbClr val="002060"/>
                </a:solidFill>
              </a:rPr>
              <a:t>3- Malaria</a:t>
            </a:r>
            <a:endParaRPr lang="ar-EG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5877580"/>
            <a:ext cx="4495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800" b="1" spc="50" dirty="0" smtClean="0">
                <a:ln w="11430"/>
              </a:rPr>
              <a:t>&gt;&gt;&gt;</a:t>
            </a:r>
            <a:r>
              <a:rPr lang="en-US" sz="2800" b="1" spc="50" dirty="0" smtClean="0">
                <a:ln w="11430"/>
                <a:solidFill>
                  <a:srgbClr val="C00000"/>
                </a:solidFill>
              </a:rPr>
              <a:t>	</a:t>
            </a:r>
            <a:r>
              <a:rPr lang="en-US" sz="2800" b="1" spc="50" dirty="0" smtClean="0">
                <a:ln w="11430"/>
                <a:solidFill>
                  <a:srgbClr val="3333FF"/>
                </a:solidFill>
              </a:rPr>
              <a:t>Hemolytic </a:t>
            </a:r>
            <a:r>
              <a:rPr lang="en-US" sz="2800" b="1" dirty="0" smtClean="0">
                <a:solidFill>
                  <a:srgbClr val="3333FF"/>
                </a:solidFill>
              </a:rPr>
              <a:t>Anaemia</a:t>
            </a:r>
            <a:endParaRPr lang="ar-EG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1"/>
            <a:ext cx="5410200" cy="99059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4000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Ancylostomidae</a:t>
            </a:r>
            <a:br>
              <a:rPr lang="en-US" sz="4000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4000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[</a:t>
            </a:r>
            <a:r>
              <a:rPr lang="en-US" sz="4000" b="1" spc="50" dirty="0" smtClean="0">
                <a:ln w="11430"/>
                <a:solidFill>
                  <a:srgbClr val="3333FF"/>
                </a:solidFill>
                <a:latin typeface="Comic Sans MS" pitchFamily="66" charset="0"/>
              </a:rPr>
              <a:t>Hook worms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>]</a:t>
            </a:r>
            <a:r>
              <a:rPr lang="en-US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b="1" spc="50" dirty="0" smtClean="0">
                <a:ln w="11430"/>
                <a:solidFill>
                  <a:srgbClr val="002060"/>
                </a:solidFill>
                <a:latin typeface="Comic Sans MS" pitchFamily="66" charset="0"/>
              </a:rPr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1447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5000" spc="50" dirty="0" smtClean="0">
                <a:ln w="11430"/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The two major hookworms which infect man are:</a:t>
            </a:r>
          </a:p>
          <a:p>
            <a:pPr marL="609600" indent="-609600">
              <a:lnSpc>
                <a:spcPct val="120000"/>
              </a:lnSpc>
              <a:spcBef>
                <a:spcPct val="50000"/>
              </a:spcBef>
            </a:pPr>
            <a:r>
              <a:rPr lang="en-US" sz="5000" b="1" spc="50" dirty="0" smtClean="0">
                <a:ln w="11430"/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	</a:t>
            </a:r>
            <a:r>
              <a:rPr lang="en-US" sz="5000" b="1" spc="50" dirty="0" smtClean="0">
                <a:ln w="11430"/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1-</a:t>
            </a:r>
            <a:r>
              <a:rPr lang="en-US" sz="5000" spc="50" dirty="0" smtClean="0">
                <a:ln w="11430"/>
                <a:latin typeface="Arial Black" pitchFamily="34" charset="0"/>
                <a:cs typeface="Arial" pitchFamily="34" charset="0"/>
              </a:rPr>
              <a:t> </a:t>
            </a:r>
            <a:r>
              <a:rPr lang="en-US" sz="5000" b="1" i="1" spc="50" dirty="0" smtClean="0">
                <a:ln w="11430"/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Ancylostoma duodenale </a:t>
            </a:r>
            <a:r>
              <a:rPr lang="en-US" sz="5000" spc="50" dirty="0" smtClean="0">
                <a:ln w="11430"/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[</a:t>
            </a:r>
            <a:r>
              <a:rPr lang="en-US" sz="50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Old World Hookworm</a:t>
            </a:r>
            <a:r>
              <a:rPr lang="en-US" sz="5000" spc="50" dirty="0" smtClean="0">
                <a:ln w="11430"/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]</a:t>
            </a:r>
            <a:r>
              <a:rPr lang="en-US" sz="5000" spc="50" dirty="0" smtClean="0">
                <a:ln w="11430"/>
                <a:latin typeface="Arial Black" pitchFamily="34" charset="0"/>
                <a:cs typeface="Arial" pitchFamily="34" charset="0"/>
              </a:rPr>
              <a:t>.</a:t>
            </a:r>
          </a:p>
          <a:p>
            <a:pPr marL="609600" indent="-609600">
              <a:lnSpc>
                <a:spcPct val="120000"/>
              </a:lnSpc>
              <a:spcBef>
                <a:spcPct val="50000"/>
              </a:spcBef>
            </a:pPr>
            <a:r>
              <a:rPr lang="en-US" sz="5000" b="1" spc="50" dirty="0" smtClean="0">
                <a:ln w="11430"/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	</a:t>
            </a:r>
            <a:r>
              <a:rPr lang="en-US" sz="5000" b="1" spc="50" dirty="0" smtClean="0">
                <a:ln w="11430"/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2-</a:t>
            </a:r>
            <a:r>
              <a:rPr lang="en-US" sz="5000" spc="50" dirty="0" smtClean="0">
                <a:ln w="11430"/>
                <a:latin typeface="Arial Black" pitchFamily="34" charset="0"/>
                <a:cs typeface="Arial" pitchFamily="34" charset="0"/>
              </a:rPr>
              <a:t> </a:t>
            </a:r>
            <a:r>
              <a:rPr lang="en-US" sz="5000" b="1" i="1" spc="50" dirty="0" smtClean="0">
                <a:ln w="11430"/>
                <a:solidFill>
                  <a:srgbClr val="3333FF"/>
                </a:solidFill>
                <a:latin typeface="Arial Black" pitchFamily="34" charset="0"/>
                <a:cs typeface="Arial" pitchFamily="34" charset="0"/>
              </a:rPr>
              <a:t>Necator americanus </a:t>
            </a:r>
            <a:r>
              <a:rPr lang="en-US" sz="5000" spc="50" dirty="0" smtClean="0">
                <a:ln w="11430"/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[</a:t>
            </a:r>
            <a:r>
              <a:rPr lang="en-US" sz="5000" spc="50" dirty="0" smtClean="0">
                <a:ln w="11430"/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New World Hookworm</a:t>
            </a:r>
            <a:r>
              <a:rPr lang="en-US" sz="5000" spc="50" dirty="0" smtClean="0">
                <a:ln w="11430"/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]</a:t>
            </a:r>
            <a:r>
              <a:rPr lang="en-US" sz="5000" spc="50" dirty="0" smtClean="0">
                <a:ln w="11430"/>
                <a:latin typeface="Arial Black" pitchFamily="34" charset="0"/>
                <a:cs typeface="Arial" pitchFamily="34" charset="0"/>
              </a:rPr>
              <a:t>.</a:t>
            </a:r>
          </a:p>
          <a:p>
            <a:endParaRPr lang="ar-EG" dirty="0"/>
          </a:p>
        </p:txBody>
      </p:sp>
      <p:pic>
        <p:nvPicPr>
          <p:cNvPr id="4" name="Picture 5" descr="hookworm d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2000" y="2743200"/>
            <a:ext cx="7848600" cy="411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2667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Disease: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Ancylostomiasis.</a:t>
            </a:r>
          </a:p>
          <a:p>
            <a:pPr algn="l"/>
            <a:endParaRPr lang="en-US" sz="8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Distribution: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	North Coast of Africa, Southern Europe, Northern India, North 	China and Japan.</a:t>
            </a:r>
          </a:p>
          <a:p>
            <a:pPr algn="l"/>
            <a:endParaRPr lang="en-US" sz="8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Host: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Man.</a:t>
            </a:r>
          </a:p>
          <a:p>
            <a:pPr algn="l"/>
            <a:endParaRPr lang="en-US" sz="800" b="1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Habitat: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Small intestine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[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They mainly inhabit the jejunum &amp; ileum 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	    	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 rarely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duodenum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].</a:t>
            </a:r>
          </a:p>
          <a:p>
            <a:pPr algn="l"/>
            <a:endParaRPr lang="ar-EG" dirty="0"/>
          </a:p>
        </p:txBody>
      </p:sp>
      <p:pic>
        <p:nvPicPr>
          <p:cNvPr id="4" name="Picture 4" descr="12-01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219200" y="3581400"/>
            <a:ext cx="6477000" cy="3124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15200" y="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EG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0"/>
            <a:ext cx="64770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3600" b="1" i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 Ancylostoma duodenale</a:t>
            </a:r>
            <a:endParaRPr lang="en-US" sz="3600" b="1" dirty="0" smtClean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3962400" cy="685799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Morphology</a:t>
            </a:r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endParaRPr lang="en-US" sz="3600" b="1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4191000" cy="56784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Adult:</a:t>
            </a:r>
            <a:r>
              <a:rPr lang="en-US" sz="2400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000" dirty="0" smtClean="0">
              <a:latin typeface="+mj-lt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  <a:cs typeface="Times New Roman" pitchFamily="18" charset="0"/>
              </a:rPr>
              <a:t>Cylindrical</a:t>
            </a:r>
            <a:r>
              <a:rPr lang="en-US" sz="2400" dirty="0">
                <a:latin typeface="+mj-lt"/>
                <a:cs typeface="Times New Roman" pitchFamily="18" charset="0"/>
              </a:rPr>
              <a:t>,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grayish white </a:t>
            </a:r>
            <a:r>
              <a:rPr lang="en-US" sz="2400" dirty="0">
                <a:latin typeface="+mj-lt"/>
                <a:cs typeface="Times New Roman" pitchFamily="18" charset="0"/>
              </a:rPr>
              <a:t>or pink in colour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+mj-lt"/>
                <a:cs typeface="Times New Roman" pitchFamily="18" charset="0"/>
              </a:rPr>
              <a:t>Anterior </a:t>
            </a:r>
            <a:r>
              <a:rPr lang="en-US" sz="2400" dirty="0">
                <a:latin typeface="+mj-lt"/>
                <a:cs typeface="Times New Roman" pitchFamily="18" charset="0"/>
              </a:rPr>
              <a:t>end is bent dorsally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800" dirty="0">
              <a:latin typeface="+mj-lt"/>
              <a:cs typeface="Times New Roman" pitchFamily="18" charset="0"/>
            </a:endParaRPr>
          </a:p>
          <a:p>
            <a:pPr algn="l">
              <a:buNone/>
            </a:pPr>
            <a:r>
              <a:rPr lang="en-US" sz="2400" dirty="0">
                <a:latin typeface="+mj-lt"/>
                <a:cs typeface="Times New Roman" pitchFamily="18" charset="0"/>
              </a:rPr>
              <a:t>It has 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 big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mouth capsule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provided with: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a-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</a:rPr>
              <a:t>2 pairs of ventral teeth.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b-</a:t>
            </a:r>
            <a:r>
              <a:rPr lang="en-US" sz="2400" dirty="0" smtClean="0">
                <a:latin typeface="+mj-lt"/>
              </a:rPr>
              <a:t> 2 plates at the dorsal margin.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3333FF"/>
                </a:solidFill>
                <a:latin typeface="+mj-lt"/>
              </a:rPr>
              <a:t>c-</a:t>
            </a:r>
            <a:r>
              <a:rPr lang="en-US" sz="2400" dirty="0" smtClean="0">
                <a:latin typeface="+mj-lt"/>
              </a:rPr>
              <a:t> 2 sub ventral lancets at the bottom of the capsule.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dirty="0">
              <a:latin typeface="+mj-lt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b="1" u="sng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963" t="11693" r="80940" b="74102"/>
          <a:stretch>
            <a:fillRect/>
          </a:stretch>
        </p:blipFill>
        <p:spPr bwMode="auto">
          <a:xfrm>
            <a:off x="4953000" y="3581400"/>
            <a:ext cx="1905000" cy="304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46284" t="68688" r="46861" b="25677"/>
          <a:stretch>
            <a:fillRect/>
          </a:stretch>
        </p:blipFill>
        <p:spPr bwMode="auto">
          <a:xfrm>
            <a:off x="4254266" y="990600"/>
            <a:ext cx="1265322" cy="1524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3429000" y="3581400"/>
            <a:ext cx="2209800" cy="4587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4114800"/>
            <a:ext cx="3581400" cy="91440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67000" y="4495800"/>
            <a:ext cx="3048000" cy="304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3570" t="66249" r="54443" b="28099"/>
          <a:stretch>
            <a:fillRect/>
          </a:stretch>
        </p:blipFill>
        <p:spPr bwMode="auto">
          <a:xfrm>
            <a:off x="5638800" y="990600"/>
            <a:ext cx="3276600" cy="8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53312" t="66249" r="5875" b="28575"/>
          <a:stretch>
            <a:fillRect/>
          </a:stretch>
        </p:blipFill>
        <p:spPr bwMode="auto">
          <a:xfrm>
            <a:off x="5410200" y="22098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HookwormWHO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343400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"/>
            <a:ext cx="3276600" cy="685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Morphology</a:t>
            </a:r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ar-EG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4419600" cy="3810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Male: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Up to 1 cm in length.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30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Female: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Up to 1.2 cm in length.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en-US" sz="30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Esophagus:</a:t>
            </a:r>
            <a:r>
              <a:rPr lang="en-US" sz="2800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Club-shaped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	(1/6 of body length).</a:t>
            </a:r>
          </a:p>
          <a:p>
            <a:pPr algn="l"/>
            <a:endParaRPr lang="ar-EG" dirty="0"/>
          </a:p>
        </p:txBody>
      </p:sp>
      <p:pic>
        <p:nvPicPr>
          <p:cNvPr id="8" name="Picture 4" descr="hookworms diag"/>
          <p:cNvPicPr>
            <a:picLocks noChangeAspect="1" noChangeArrowheads="1"/>
          </p:cNvPicPr>
          <p:nvPr/>
        </p:nvPicPr>
        <p:blipFill>
          <a:blip r:embed="rId2" cstate="print"/>
          <a:srcRect t="5869" r="67080" b="8437"/>
          <a:stretch>
            <a:fillRect/>
          </a:stretch>
        </p:blipFill>
        <p:spPr bwMode="auto">
          <a:xfrm>
            <a:off x="5638800" y="838200"/>
            <a:ext cx="1066800" cy="548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 descr="hookworms diag"/>
          <p:cNvPicPr>
            <a:picLocks noChangeAspect="1" noChangeArrowheads="1"/>
          </p:cNvPicPr>
          <p:nvPr/>
        </p:nvPicPr>
        <p:blipFill>
          <a:blip r:embed="rId2" cstate="print"/>
          <a:srcRect l="37622" r="26323"/>
          <a:stretch>
            <a:fillRect/>
          </a:stretch>
        </p:blipFill>
        <p:spPr bwMode="auto">
          <a:xfrm>
            <a:off x="7467600" y="381000"/>
            <a:ext cx="1297692" cy="6477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8145399" y="2525949"/>
            <a:ext cx="862414" cy="2127811"/>
          </a:xfrm>
          <a:custGeom>
            <a:avLst/>
            <a:gdLst>
              <a:gd name="connsiteX0" fmla="*/ 570584 w 862414"/>
              <a:gd name="connsiteY0" fmla="*/ 3242 h 2127811"/>
              <a:gd name="connsiteX1" fmla="*/ 453852 w 862414"/>
              <a:gd name="connsiteY1" fmla="*/ 61608 h 2127811"/>
              <a:gd name="connsiteX2" fmla="*/ 317665 w 862414"/>
              <a:gd name="connsiteY2" fmla="*/ 158885 h 2127811"/>
              <a:gd name="connsiteX3" fmla="*/ 200933 w 862414"/>
              <a:gd name="connsiteY3" fmla="*/ 197796 h 2127811"/>
              <a:gd name="connsiteX4" fmla="*/ 162022 w 862414"/>
              <a:gd name="connsiteY4" fmla="*/ 256162 h 2127811"/>
              <a:gd name="connsiteX5" fmla="*/ 142567 w 862414"/>
              <a:gd name="connsiteY5" fmla="*/ 314528 h 2127811"/>
              <a:gd name="connsiteX6" fmla="*/ 84201 w 862414"/>
              <a:gd name="connsiteY6" fmla="*/ 353438 h 2127811"/>
              <a:gd name="connsiteX7" fmla="*/ 84201 w 862414"/>
              <a:gd name="connsiteY7" fmla="*/ 1034374 h 2127811"/>
              <a:gd name="connsiteX8" fmla="*/ 103656 w 862414"/>
              <a:gd name="connsiteY8" fmla="*/ 1228928 h 2127811"/>
              <a:gd name="connsiteX9" fmla="*/ 220388 w 862414"/>
              <a:gd name="connsiteY9" fmla="*/ 1462391 h 2127811"/>
              <a:gd name="connsiteX10" fmla="*/ 259299 w 862414"/>
              <a:gd name="connsiteY10" fmla="*/ 1579123 h 2127811"/>
              <a:gd name="connsiteX11" fmla="*/ 278754 w 862414"/>
              <a:gd name="connsiteY11" fmla="*/ 1851498 h 2127811"/>
              <a:gd name="connsiteX12" fmla="*/ 317665 w 862414"/>
              <a:gd name="connsiteY12" fmla="*/ 1968230 h 2127811"/>
              <a:gd name="connsiteX13" fmla="*/ 434397 w 862414"/>
              <a:gd name="connsiteY13" fmla="*/ 2046051 h 2127811"/>
              <a:gd name="connsiteX14" fmla="*/ 842958 w 862414"/>
              <a:gd name="connsiteY14" fmla="*/ 1968230 h 2127811"/>
              <a:gd name="connsiteX15" fmla="*/ 862414 w 862414"/>
              <a:gd name="connsiteY15" fmla="*/ 1909864 h 2127811"/>
              <a:gd name="connsiteX16" fmla="*/ 842958 w 862414"/>
              <a:gd name="connsiteY16" fmla="*/ 1520757 h 2127811"/>
              <a:gd name="connsiteX17" fmla="*/ 823503 w 862414"/>
              <a:gd name="connsiteY17" fmla="*/ 1442936 h 2127811"/>
              <a:gd name="connsiteX18" fmla="*/ 804048 w 862414"/>
              <a:gd name="connsiteY18" fmla="*/ 878732 h 2127811"/>
              <a:gd name="connsiteX19" fmla="*/ 765137 w 862414"/>
              <a:gd name="connsiteY19" fmla="*/ 723089 h 2127811"/>
              <a:gd name="connsiteX20" fmla="*/ 726227 w 862414"/>
              <a:gd name="connsiteY20" fmla="*/ 664723 h 2127811"/>
              <a:gd name="connsiteX21" fmla="*/ 706771 w 862414"/>
              <a:gd name="connsiteY21" fmla="*/ 586902 h 2127811"/>
              <a:gd name="connsiteX22" fmla="*/ 687316 w 862414"/>
              <a:gd name="connsiteY22" fmla="*/ 119974 h 2127811"/>
              <a:gd name="connsiteX23" fmla="*/ 609495 w 862414"/>
              <a:gd name="connsiteY23" fmla="*/ 42153 h 2127811"/>
              <a:gd name="connsiteX24" fmla="*/ 570584 w 862414"/>
              <a:gd name="connsiteY24" fmla="*/ 3242 h 212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14" h="2127811">
                <a:moveTo>
                  <a:pt x="570584" y="3242"/>
                </a:moveTo>
                <a:cubicBezTo>
                  <a:pt x="544644" y="6484"/>
                  <a:pt x="491156" y="39226"/>
                  <a:pt x="453852" y="61608"/>
                </a:cubicBezTo>
                <a:cubicBezTo>
                  <a:pt x="433322" y="73926"/>
                  <a:pt x="348208" y="145310"/>
                  <a:pt x="317665" y="158885"/>
                </a:cubicBezTo>
                <a:cubicBezTo>
                  <a:pt x="280185" y="175543"/>
                  <a:pt x="200933" y="197796"/>
                  <a:pt x="200933" y="197796"/>
                </a:cubicBezTo>
                <a:cubicBezTo>
                  <a:pt x="187963" y="217251"/>
                  <a:pt x="172479" y="235248"/>
                  <a:pt x="162022" y="256162"/>
                </a:cubicBezTo>
                <a:cubicBezTo>
                  <a:pt x="152851" y="274505"/>
                  <a:pt x="155378" y="298514"/>
                  <a:pt x="142567" y="314528"/>
                </a:cubicBezTo>
                <a:cubicBezTo>
                  <a:pt x="127960" y="332786"/>
                  <a:pt x="103656" y="340468"/>
                  <a:pt x="84201" y="353438"/>
                </a:cubicBezTo>
                <a:cubicBezTo>
                  <a:pt x="0" y="606045"/>
                  <a:pt x="54895" y="418938"/>
                  <a:pt x="84201" y="1034374"/>
                </a:cubicBezTo>
                <a:cubicBezTo>
                  <a:pt x="87301" y="1099475"/>
                  <a:pt x="91645" y="1164870"/>
                  <a:pt x="103656" y="1228928"/>
                </a:cubicBezTo>
                <a:cubicBezTo>
                  <a:pt x="160360" y="1531349"/>
                  <a:pt x="116390" y="1150400"/>
                  <a:pt x="220388" y="1462391"/>
                </a:cubicBezTo>
                <a:lnTo>
                  <a:pt x="259299" y="1579123"/>
                </a:lnTo>
                <a:cubicBezTo>
                  <a:pt x="265784" y="1669915"/>
                  <a:pt x="265252" y="1761482"/>
                  <a:pt x="278754" y="1851498"/>
                </a:cubicBezTo>
                <a:cubicBezTo>
                  <a:pt x="284838" y="1892060"/>
                  <a:pt x="283538" y="1945479"/>
                  <a:pt x="317665" y="1968230"/>
                </a:cubicBezTo>
                <a:lnTo>
                  <a:pt x="434397" y="2046051"/>
                </a:lnTo>
                <a:cubicBezTo>
                  <a:pt x="681954" y="2033022"/>
                  <a:pt x="763168" y="2127811"/>
                  <a:pt x="842958" y="1968230"/>
                </a:cubicBezTo>
                <a:cubicBezTo>
                  <a:pt x="852129" y="1949887"/>
                  <a:pt x="855929" y="1929319"/>
                  <a:pt x="862414" y="1909864"/>
                </a:cubicBezTo>
                <a:cubicBezTo>
                  <a:pt x="855929" y="1780162"/>
                  <a:pt x="853743" y="1650173"/>
                  <a:pt x="842958" y="1520757"/>
                </a:cubicBezTo>
                <a:cubicBezTo>
                  <a:pt x="840737" y="1494111"/>
                  <a:pt x="825121" y="1469626"/>
                  <a:pt x="823503" y="1442936"/>
                </a:cubicBezTo>
                <a:cubicBezTo>
                  <a:pt x="812119" y="1255101"/>
                  <a:pt x="819256" y="1066296"/>
                  <a:pt x="804048" y="878732"/>
                </a:cubicBezTo>
                <a:cubicBezTo>
                  <a:pt x="799726" y="825429"/>
                  <a:pt x="794801" y="767585"/>
                  <a:pt x="765137" y="723089"/>
                </a:cubicBezTo>
                <a:lnTo>
                  <a:pt x="726227" y="664723"/>
                </a:lnTo>
                <a:cubicBezTo>
                  <a:pt x="719742" y="638783"/>
                  <a:pt x="708676" y="613573"/>
                  <a:pt x="706771" y="586902"/>
                </a:cubicBezTo>
                <a:cubicBezTo>
                  <a:pt x="695672" y="431520"/>
                  <a:pt x="714700" y="273326"/>
                  <a:pt x="687316" y="119974"/>
                </a:cubicBezTo>
                <a:cubicBezTo>
                  <a:pt x="680867" y="83860"/>
                  <a:pt x="632980" y="70335"/>
                  <a:pt x="609495" y="42153"/>
                </a:cubicBezTo>
                <a:cubicBezTo>
                  <a:pt x="600211" y="31013"/>
                  <a:pt x="596524" y="0"/>
                  <a:pt x="570584" y="324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362200" y="1676400"/>
            <a:ext cx="3429000" cy="2819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1371600"/>
            <a:ext cx="5867400" cy="3124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60350"/>
            <a:ext cx="3429000" cy="7302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Morphology</a:t>
            </a:r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US" sz="3600" b="1" i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4343400" cy="5029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Egg:</a:t>
            </a:r>
          </a:p>
          <a:p>
            <a:pPr algn="l" rtl="0">
              <a:buFontTx/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Size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dirty="0">
                <a:latin typeface="+mj-lt"/>
                <a:cs typeface="Times New Roman" pitchFamily="18" charset="0"/>
              </a:rPr>
              <a:t>60 x 40 μm.</a:t>
            </a:r>
          </a:p>
          <a:p>
            <a:pPr algn="l" rtl="0">
              <a:buFontTx/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Shape: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Oval with blunt poles &amp; thin </a:t>
            </a:r>
            <a:r>
              <a:rPr lang="en-US" sz="2800" dirty="0">
                <a:latin typeface="+mj-lt"/>
                <a:cs typeface="Times New Roman" pitchFamily="18" charset="0"/>
              </a:rPr>
              <a:t>shell</a:t>
            </a:r>
            <a:r>
              <a:rPr lang="en-US" sz="2800" dirty="0" smtClean="0">
                <a:latin typeface="+mj-lt"/>
                <a:cs typeface="Times New Roman" pitchFamily="18" charset="0"/>
              </a:rPr>
              <a:t>.</a:t>
            </a:r>
          </a:p>
          <a:p>
            <a:pPr algn="l" rtl="0">
              <a:buFontTx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	[empty </a:t>
            </a:r>
            <a:r>
              <a:rPr lang="en-US" sz="2800" dirty="0">
                <a:latin typeface="+mj-lt"/>
                <a:cs typeface="Times New Roman" pitchFamily="18" charset="0"/>
              </a:rPr>
              <a:t>space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between the </a:t>
            </a:r>
            <a:r>
              <a:rPr lang="en-US" sz="2800" dirty="0">
                <a:latin typeface="+mj-lt"/>
                <a:cs typeface="Times New Roman" pitchFamily="18" charset="0"/>
              </a:rPr>
              <a:t>shell and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contents]. </a:t>
            </a:r>
            <a:endParaRPr lang="en-US" sz="2800" dirty="0">
              <a:latin typeface="+mj-lt"/>
              <a:cs typeface="Times New Roman" pitchFamily="18" charset="0"/>
            </a:endParaRPr>
          </a:p>
          <a:p>
            <a:pPr algn="l" rtl="0">
              <a:buFontTx/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Colour: </a:t>
            </a:r>
            <a:r>
              <a:rPr lang="en-US" sz="2800" dirty="0">
                <a:latin typeface="+mj-lt"/>
                <a:cs typeface="Times New Roman" pitchFamily="18" charset="0"/>
              </a:rPr>
              <a:t>Translucent.</a:t>
            </a:r>
          </a:p>
          <a:p>
            <a:pPr algn="l" rtl="0"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Contents: </a:t>
            </a:r>
            <a:r>
              <a:rPr lang="en-US" sz="2800" dirty="0">
                <a:latin typeface="+mj-lt"/>
                <a:cs typeface="Times New Roman" pitchFamily="18" charset="0"/>
              </a:rPr>
              <a:t>Immature </a:t>
            </a:r>
            <a:r>
              <a:rPr lang="en-US" sz="2800" dirty="0" smtClean="0">
                <a:latin typeface="+mj-lt"/>
                <a:cs typeface="Times New Roman" pitchFamily="18" charset="0"/>
              </a:rPr>
              <a:t>ovum (</a:t>
            </a:r>
            <a:r>
              <a:rPr lang="en-US" sz="2800" dirty="0">
                <a:latin typeface="+mj-lt"/>
                <a:cs typeface="Times New Roman" pitchFamily="18" charset="0"/>
              </a:rPr>
              <a:t>4 cell stage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).</a:t>
            </a:r>
          </a:p>
          <a:p>
            <a:pPr algn="ctr" rtl="0">
              <a:buFontTx/>
              <a:buNone/>
            </a:pPr>
            <a:r>
              <a:rPr lang="en-US" sz="2800" b="1" dirty="0" smtClean="0">
                <a:solidFill>
                  <a:srgbClr val="3333FF"/>
                </a:solidFill>
                <a:latin typeface="+mj-lt"/>
                <a:cs typeface="Times New Roman" pitchFamily="18" charset="0"/>
              </a:rPr>
              <a:t>Egg is a diagnostic stage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. 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20" t="51224" r="80049" b="33751"/>
          <a:stretch>
            <a:fillRect/>
          </a:stretch>
        </p:blipFill>
        <p:spPr bwMode="auto">
          <a:xfrm>
            <a:off x="6553199" y="1905000"/>
            <a:ext cx="1981199" cy="3581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343400" y="3124200"/>
            <a:ext cx="2590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95600" y="3886200"/>
            <a:ext cx="4267200" cy="18288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28601"/>
            <a:ext cx="3276600" cy="685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  <a:cs typeface="Times New Roman" pitchFamily="18" charset="0"/>
              </a:rPr>
              <a:t>Morphology</a:t>
            </a:r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ar-EG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629400" cy="3276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33FF"/>
                </a:solidFill>
                <a:latin typeface="+mj-lt"/>
              </a:rPr>
              <a:t>Rhabditiform larva:</a:t>
            </a:r>
          </a:p>
          <a:p>
            <a:pPr algn="l"/>
            <a:endParaRPr lang="en-US" sz="1000" b="1" dirty="0" smtClean="0">
              <a:solidFill>
                <a:srgbClr val="00B0F0"/>
              </a:solidFill>
              <a:latin typeface="+mj-lt"/>
            </a:endParaRP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About 0.25- 0.5 mm in length.</a:t>
            </a: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Long buccal cavity.</a:t>
            </a:r>
          </a:p>
          <a:p>
            <a:pPr algn="l"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Rhabditiform esophagus(1/3 body length).</a:t>
            </a:r>
          </a:p>
          <a:p>
            <a:pPr algn="l"/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Pointed tail.</a:t>
            </a:r>
          </a:p>
          <a:p>
            <a:pPr algn="l"/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848" t="71901" r="54443" b="22823"/>
          <a:stretch>
            <a:fillRect/>
          </a:stretch>
        </p:blipFill>
        <p:spPr bwMode="auto">
          <a:xfrm>
            <a:off x="2743200" y="5029200"/>
            <a:ext cx="4038600" cy="1066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4267200" y="2819400"/>
            <a:ext cx="16002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0400" y="3352800"/>
            <a:ext cx="2286000" cy="1828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62200" y="4038600"/>
            <a:ext cx="838200" cy="1143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898</Words>
  <Application>Microsoft Office PowerPoint</Application>
  <PresentationFormat>On-screen Show (4:3)</PresentationFormat>
  <Paragraphs>189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 Ancylostomidae [Hook worms] </vt:lpstr>
      <vt:lpstr>Slide 5</vt:lpstr>
      <vt:lpstr>Morphology   </vt:lpstr>
      <vt:lpstr>Morphology </vt:lpstr>
      <vt:lpstr>Morphology </vt:lpstr>
      <vt:lpstr>Morphology </vt:lpstr>
      <vt:lpstr>Morphology </vt:lpstr>
      <vt:lpstr>Tropism of filariform Larvae</vt:lpstr>
      <vt:lpstr>Slide 12</vt:lpstr>
      <vt:lpstr>Slide 13</vt:lpstr>
      <vt:lpstr>Slide 14</vt:lpstr>
      <vt:lpstr>Pathology &amp; clinical picture</vt:lpstr>
      <vt:lpstr>Slide 16</vt:lpstr>
      <vt:lpstr>Slide 17</vt:lpstr>
      <vt:lpstr>Diagnosis: Clinical &amp; Laboratory</vt:lpstr>
      <vt:lpstr>Treatment of Ancylostomiasis </vt:lpstr>
      <vt:lpstr>Prevention and control</vt:lpstr>
      <vt:lpstr> Epidemiology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TOSHIBA-PC</dc:creator>
  <cp:lastModifiedBy>TOSHIBA-PC</cp:lastModifiedBy>
  <cp:revision>208</cp:revision>
  <dcterms:created xsi:type="dcterms:W3CDTF">2006-08-16T00:00:00Z</dcterms:created>
  <dcterms:modified xsi:type="dcterms:W3CDTF">2015-03-08T03:49:19Z</dcterms:modified>
</cp:coreProperties>
</file>